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1" r:id="rId2"/>
    <p:sldId id="292" r:id="rId3"/>
    <p:sldId id="294" r:id="rId4"/>
    <p:sldId id="295" r:id="rId5"/>
    <p:sldId id="296" r:id="rId6"/>
    <p:sldId id="265" r:id="rId7"/>
    <p:sldId id="297" r:id="rId8"/>
    <p:sldId id="299" r:id="rId9"/>
    <p:sldId id="298" r:id="rId10"/>
    <p:sldId id="300" r:id="rId11"/>
    <p:sldId id="30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 showGuides="1">
      <p:cViewPr varScale="1">
        <p:scale>
          <a:sx n="67" d="100"/>
          <a:sy n="67" d="100"/>
        </p:scale>
        <p:origin x="-628" y="-72"/>
      </p:cViewPr>
      <p:guideLst>
        <p:guide orient="horz" pos="78"/>
        <p:guide orient="horz" pos="3936"/>
        <p:guide orient="horz" pos="720"/>
        <p:guide pos="318"/>
      </p:guideLst>
    </p:cSldViewPr>
  </p:slideViewPr>
  <p:outlineViewPr>
    <p:cViewPr>
      <p:scale>
        <a:sx n="33" d="100"/>
        <a:sy n="33" d="100"/>
      </p:scale>
      <p:origin x="0" y="16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AFABD-8E1C-4D4E-B463-806DB8EBE79D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A43C69-4271-4170-A3B9-8F418E1EED7E}">
      <dgm:prSet phldrT="[Text]" custT="1"/>
      <dgm:spPr>
        <a:solidFill>
          <a:srgbClr val="009E73"/>
        </a:solidFill>
        <a:ln>
          <a:solidFill>
            <a:srgbClr val="009E73"/>
          </a:solidFill>
        </a:ln>
      </dgm:spPr>
      <dgm:t>
        <a:bodyPr/>
        <a:lstStyle/>
        <a:p>
          <a:r>
            <a:rPr lang="en-US" sz="1050" b="1" dirty="0" smtClean="0">
              <a:solidFill>
                <a:schemeClr val="bg1"/>
              </a:solidFill>
              <a:latin typeface="Arial Narrow" panose="020B0606020202030204" pitchFamily="34" charset="0"/>
            </a:rPr>
            <a:t>Environment</a:t>
          </a:r>
          <a:endParaRPr lang="en-US" sz="105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9E8270D-D07D-4FBC-BFDD-91B622B92E4C}" type="parTrans" cxnId="{BD5968E6-D157-47F4-A83B-B1B31E765423}">
      <dgm:prSet/>
      <dgm:spPr/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94E75931-36AB-4D18-8D81-5A0ABF526E8B}" type="sibTrans" cxnId="{BD5968E6-D157-47F4-A83B-B1B31E765423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009E73"/>
          </a:solidFill>
        </a:ln>
      </dgm:spPr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9D866B39-2636-477D-BD9C-674D68D55966}">
      <dgm:prSet phldrT="[Text]" custT="1"/>
      <dgm:spPr>
        <a:solidFill>
          <a:schemeClr val="accent6"/>
        </a:solidFill>
        <a:ln>
          <a:solidFill>
            <a:schemeClr val="accent6"/>
          </a:solidFill>
        </a:ln>
      </dgm:spPr>
      <dgm:t>
        <a:bodyPr/>
        <a:lstStyle/>
        <a:p>
          <a:r>
            <a:rPr lang="en-US" sz="1000" b="1" dirty="0" smtClean="0">
              <a:solidFill>
                <a:schemeClr val="bg1"/>
              </a:solidFill>
              <a:latin typeface="Arial Narrow" panose="020B0606020202030204" pitchFamily="34" charset="0"/>
            </a:rPr>
            <a:t>Infrastructure</a:t>
          </a:r>
          <a:endParaRPr lang="en-US" sz="10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D630163-1179-4F17-BA6C-F7BD56BA6297}" type="parTrans" cxnId="{AF3EAF3C-9D43-492E-AD5E-3048AA946B61}">
      <dgm:prSet/>
      <dgm:spPr/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C101275A-209B-4F8F-B4A7-03602A589D5D}" type="sibTrans" cxnId="{AF3EAF3C-9D43-492E-AD5E-3048AA946B61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E131292F-3A91-4D23-A400-BD6B9E5C3ADE}">
      <dgm:prSet custT="1"/>
      <dgm:spPr>
        <a:solidFill>
          <a:srgbClr val="D55E00"/>
        </a:solidFill>
        <a:ln>
          <a:solidFill>
            <a:srgbClr val="D55E00"/>
          </a:solidFill>
        </a:ln>
      </dgm:spPr>
      <dgm:t>
        <a:bodyPr/>
        <a:lstStyle/>
        <a:p>
          <a:r>
            <a:rPr lang="en-US" sz="1050" b="1" dirty="0" smtClean="0">
              <a:solidFill>
                <a:schemeClr val="bg1"/>
              </a:solidFill>
              <a:latin typeface="Arial Narrow" panose="020B0606020202030204" pitchFamily="34" charset="0"/>
            </a:rPr>
            <a:t>Culture</a:t>
          </a:r>
          <a:endParaRPr lang="en-US" sz="105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D7FB6A1-47C1-4D1A-B4FE-BC325AF2A7F7}" type="parTrans" cxnId="{F70DDE5E-9CC5-4BAD-B34D-61333EDD09DD}">
      <dgm:prSet/>
      <dgm:spPr/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638D45EE-56A4-4056-B532-9BF10F086B38}" type="sibTrans" cxnId="{F70DDE5E-9CC5-4BAD-B34D-61333EDD09D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solidFill>
            <a:srgbClr val="D55E00"/>
          </a:solidFill>
        </a:ln>
      </dgm:spPr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D1883F87-FABC-4BA0-BACD-15545D6048FA}">
      <dgm:prSet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n-US" sz="1000" b="1" dirty="0" smtClean="0">
              <a:solidFill>
                <a:schemeClr val="bg1"/>
              </a:solidFill>
              <a:latin typeface="Arial Narrow" panose="020B0606020202030204" pitchFamily="34" charset="0"/>
            </a:rPr>
            <a:t>Economic Development</a:t>
          </a:r>
          <a:endParaRPr lang="en-US" sz="100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75A1EC3F-54E8-4E2A-8D5C-EDAE5DF530FC}" type="parTrans" cxnId="{CB054242-FF75-4602-B9C7-DD6FDD043D07}">
      <dgm:prSet/>
      <dgm:spPr/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D9074E99-5BAF-4DF1-9173-69A65CDA1C6A}" type="sibTrans" cxnId="{CB054242-FF75-4602-B9C7-DD6FDD043D07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1"/>
          </a:solidFill>
        </a:ln>
      </dgm:spPr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F288A1B9-7094-4AB4-B8E4-1348A72505F4}">
      <dgm:prSet custT="1"/>
      <dgm:spPr>
        <a:solidFill>
          <a:srgbClr val="56B4E9"/>
        </a:solidFill>
        <a:ln>
          <a:solidFill>
            <a:srgbClr val="56B4E9"/>
          </a:solidFill>
        </a:ln>
      </dgm:spPr>
      <dgm:t>
        <a:bodyPr/>
        <a:lstStyle/>
        <a:p>
          <a:r>
            <a:rPr lang="en-US" sz="1050" b="1" dirty="0" smtClean="0">
              <a:solidFill>
                <a:schemeClr val="bg1"/>
              </a:solidFill>
              <a:latin typeface="Arial Narrow" panose="020B0606020202030204" pitchFamily="34" charset="0"/>
            </a:rPr>
            <a:t>Leadership</a:t>
          </a:r>
          <a:endParaRPr lang="en-US" sz="1050" b="1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CBFA017-0643-4439-9C1A-4CDEB1C4189D}" type="parTrans" cxnId="{552B0235-A2C3-413B-AAAB-71E3DEBC53EC}">
      <dgm:prSet/>
      <dgm:spPr/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26DE114E-7085-4A47-AF1D-69B681808C76}" type="sibTrans" cxnId="{552B0235-A2C3-413B-AAAB-71E3DEBC53EC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solidFill>
            <a:srgbClr val="56B4E9"/>
          </a:solidFill>
        </a:ln>
      </dgm:spPr>
      <dgm:t>
        <a:bodyPr/>
        <a:lstStyle/>
        <a:p>
          <a:endParaRPr lang="en-US" sz="1200">
            <a:latin typeface="Arial Narrow" panose="020B0606020202030204" pitchFamily="34" charset="0"/>
          </a:endParaRPr>
        </a:p>
      </dgm:t>
    </dgm:pt>
    <dgm:pt modelId="{899B5C8D-9A7C-4657-A10B-2195930848D2}" type="pres">
      <dgm:prSet presAssocID="{B63AFABD-8E1C-4D4E-B463-806DB8EBE79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91D30E71-7C98-4CE1-84F5-D781B95A51A2}" type="pres">
      <dgm:prSet presAssocID="{D1A43C69-4271-4170-A3B9-8F418E1EED7E}" presName="text1" presStyleCnt="0"/>
      <dgm:spPr/>
    </dgm:pt>
    <dgm:pt modelId="{6F582A05-8946-4205-8415-0E44F04F2DC5}" type="pres">
      <dgm:prSet presAssocID="{D1A43C69-4271-4170-A3B9-8F418E1EED7E}" presName="textRepeatNode" presStyleLbl="alignNode1" presStyleIdx="0" presStyleCnt="5" custScaleX="104982" custScaleY="104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8C512-D487-4AC8-830C-DB50B74390EB}" type="pres">
      <dgm:prSet presAssocID="{D1A43C69-4271-4170-A3B9-8F418E1EED7E}" presName="textaccent1" presStyleCnt="0"/>
      <dgm:spPr/>
    </dgm:pt>
    <dgm:pt modelId="{8E2CE760-289E-430F-B7F5-2E471901BA62}" type="pres">
      <dgm:prSet presAssocID="{D1A43C69-4271-4170-A3B9-8F418E1EED7E}" presName="accentRepeatNode" presStyleLbl="solidAlignAcc1" presStyleIdx="0" presStyleCnt="10" custLinFactNeighborX="-50401" custLinFactNeighborY="-4875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273819F-99DD-41C9-BDBB-C7A28345BFC8}" type="pres">
      <dgm:prSet presAssocID="{94E75931-36AB-4D18-8D81-5A0ABF526E8B}" presName="image1" presStyleCnt="0"/>
      <dgm:spPr/>
    </dgm:pt>
    <dgm:pt modelId="{B7602D68-2BFB-4E29-8B8D-0B0FCC46E10B}" type="pres">
      <dgm:prSet presAssocID="{94E75931-36AB-4D18-8D81-5A0ABF526E8B}" presName="imageRepeatNode" presStyleLbl="alignAcc1" presStyleIdx="0" presStyleCnt="5"/>
      <dgm:spPr/>
      <dgm:t>
        <a:bodyPr/>
        <a:lstStyle/>
        <a:p>
          <a:endParaRPr lang="en-US"/>
        </a:p>
      </dgm:t>
    </dgm:pt>
    <dgm:pt modelId="{B401F339-790E-4778-8F7B-E6C6B2C27C86}" type="pres">
      <dgm:prSet presAssocID="{94E75931-36AB-4D18-8D81-5A0ABF526E8B}" presName="imageaccent1" presStyleCnt="0"/>
      <dgm:spPr/>
    </dgm:pt>
    <dgm:pt modelId="{57EDB4CE-6274-49D5-A2C4-544E216D9D82}" type="pres">
      <dgm:prSet presAssocID="{94E75931-36AB-4D18-8D81-5A0ABF526E8B}" presName="accentRepeatNode" presStyleLbl="solidAlignAcc1" presStyleIdx="1" presStyleCnt="10" custLinFactNeighborX="3253" custLinFactNeighborY="-3057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EBD8BC-081D-4694-AADF-A55904C527E8}" type="pres">
      <dgm:prSet presAssocID="{9D866B39-2636-477D-BD9C-674D68D55966}" presName="text2" presStyleCnt="0"/>
      <dgm:spPr/>
    </dgm:pt>
    <dgm:pt modelId="{8888AA4A-F444-4F6C-AA3D-42EB9E61AD5D}" type="pres">
      <dgm:prSet presAssocID="{9D866B39-2636-477D-BD9C-674D68D55966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3D70F-BC0E-481A-9B8E-A06772AB4165}" type="pres">
      <dgm:prSet presAssocID="{9D866B39-2636-477D-BD9C-674D68D55966}" presName="textaccent2" presStyleCnt="0"/>
      <dgm:spPr/>
    </dgm:pt>
    <dgm:pt modelId="{83292020-FFDE-43F8-9296-76E57F1448CB}" type="pres">
      <dgm:prSet presAssocID="{9D866B39-2636-477D-BD9C-674D68D55966}" presName="accentRepeatNode" presStyleLbl="solidAlignAcc1" presStyleIdx="2" presStyleCnt="10" custLinFactX="69394" custLinFactY="-159948" custLinFactNeighborX="100000" custLinFactNeighborY="-20000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25B721F-8A51-44C7-BCFA-0CFED9E5D444}" type="pres">
      <dgm:prSet presAssocID="{C101275A-209B-4F8F-B4A7-03602A589D5D}" presName="image2" presStyleCnt="0"/>
      <dgm:spPr/>
    </dgm:pt>
    <dgm:pt modelId="{F6ED7D31-954D-4E42-99BA-BF65551AB496}" type="pres">
      <dgm:prSet presAssocID="{C101275A-209B-4F8F-B4A7-03602A589D5D}" presName="imageRepeatNode" presStyleLbl="alignAcc1" presStyleIdx="1" presStyleCnt="5" custLinFactNeighborY="973"/>
      <dgm:spPr/>
      <dgm:t>
        <a:bodyPr/>
        <a:lstStyle/>
        <a:p>
          <a:endParaRPr lang="en-US"/>
        </a:p>
      </dgm:t>
    </dgm:pt>
    <dgm:pt modelId="{8C362CA8-39A2-4C46-ACC0-98523ED7E0B8}" type="pres">
      <dgm:prSet presAssocID="{C101275A-209B-4F8F-B4A7-03602A589D5D}" presName="imageaccent2" presStyleCnt="0"/>
      <dgm:spPr/>
    </dgm:pt>
    <dgm:pt modelId="{B9ECAA39-F1DA-4C29-9DFE-0260B0AF7FEA}" type="pres">
      <dgm:prSet presAssocID="{C101275A-209B-4F8F-B4A7-03602A589D5D}" presName="accentRepeatNode" presStyleLbl="solidAlignAcc1" presStyleIdx="3" presStyleCnt="10" custLinFactX="24756" custLinFactY="-171691" custLinFactNeighborX="100000" custLinFactNeighborY="-20000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5114BA3-80A0-475B-88F9-027A002F13CF}" type="pres">
      <dgm:prSet presAssocID="{E131292F-3A91-4D23-A400-BD6B9E5C3ADE}" presName="text3" presStyleCnt="0"/>
      <dgm:spPr/>
    </dgm:pt>
    <dgm:pt modelId="{0F084169-E842-4103-9A07-1B0DE358AE35}" type="pres">
      <dgm:prSet presAssocID="{E131292F-3A91-4D23-A400-BD6B9E5C3ADE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9AEA9B-103C-4CD1-9DBC-F6EA70F76ED8}" type="pres">
      <dgm:prSet presAssocID="{E131292F-3A91-4D23-A400-BD6B9E5C3ADE}" presName="textaccent3" presStyleCnt="0"/>
      <dgm:spPr/>
    </dgm:pt>
    <dgm:pt modelId="{4B572D05-A325-4CE4-8535-7C699F7BF93E}" type="pres">
      <dgm:prSet presAssocID="{E131292F-3A91-4D23-A400-BD6B9E5C3ADE}" presName="accentRepeatNode" presStyleLbl="solidAlignAcc1" presStyleIdx="4" presStyleCnt="10" custLinFactX="65544" custLinFactY="161776" custLinFactNeighborX="100000" custLinFactNeighborY="20000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1272D3DA-FDC9-4817-97B5-2CE7E23066BF}" type="pres">
      <dgm:prSet presAssocID="{638D45EE-56A4-4056-B532-9BF10F086B38}" presName="image3" presStyleCnt="0"/>
      <dgm:spPr/>
    </dgm:pt>
    <dgm:pt modelId="{08B48490-FDA2-4B84-80C0-5233B79A1762}" type="pres">
      <dgm:prSet presAssocID="{638D45EE-56A4-4056-B532-9BF10F086B38}" presName="imageRepeatNode" presStyleLbl="alignAcc1" presStyleIdx="2" presStyleCnt="5"/>
      <dgm:spPr/>
      <dgm:t>
        <a:bodyPr/>
        <a:lstStyle/>
        <a:p>
          <a:endParaRPr lang="en-US"/>
        </a:p>
      </dgm:t>
    </dgm:pt>
    <dgm:pt modelId="{8ACD3F7B-96BA-4983-A3B1-1CF94497E75A}" type="pres">
      <dgm:prSet presAssocID="{638D45EE-56A4-4056-B532-9BF10F086B38}" presName="imageaccent3" presStyleCnt="0"/>
      <dgm:spPr/>
    </dgm:pt>
    <dgm:pt modelId="{AC436AEF-4657-4536-96FB-80C1EFE9FAEB}" type="pres">
      <dgm:prSet presAssocID="{638D45EE-56A4-4056-B532-9BF10F086B38}" presName="accentRepeatNode" presStyleLbl="solidAlignAcc1" presStyleIdx="5" presStyleCnt="10" custLinFactX="43003" custLinFactY="155511" custLinFactNeighborX="100000" custLinFactNeighborY="20000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974A727-1A65-4597-ADFE-4D2E87C45F5B}" type="pres">
      <dgm:prSet presAssocID="{D1883F87-FABC-4BA0-BACD-15545D6048FA}" presName="text4" presStyleCnt="0"/>
      <dgm:spPr/>
    </dgm:pt>
    <dgm:pt modelId="{0F4C0935-F955-4A56-9843-FC21B3610455}" type="pres">
      <dgm:prSet presAssocID="{D1883F87-FABC-4BA0-BACD-15545D6048FA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78EDA-B5E2-4D80-B92F-4B6F6A8A8D9A}" type="pres">
      <dgm:prSet presAssocID="{D1883F87-FABC-4BA0-BACD-15545D6048FA}" presName="textaccent4" presStyleCnt="0"/>
      <dgm:spPr/>
    </dgm:pt>
    <dgm:pt modelId="{F00AF25D-EF2A-4980-A89E-6399F901DBAA}" type="pres">
      <dgm:prSet presAssocID="{D1883F87-FABC-4BA0-BACD-15545D6048FA}" presName="accentRepeatNode" presStyleLbl="solidAlignAcc1" presStyleIdx="6" presStyleCnt="10" custLinFactNeighborX="1685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2E70FC-B649-4EA4-9698-AE2E97377AAD}" type="pres">
      <dgm:prSet presAssocID="{D9074E99-5BAF-4DF1-9173-69A65CDA1C6A}" presName="image4" presStyleCnt="0"/>
      <dgm:spPr/>
    </dgm:pt>
    <dgm:pt modelId="{862BC18D-9BD4-4DF8-B8BF-41BCD0018803}" type="pres">
      <dgm:prSet presAssocID="{D9074E99-5BAF-4DF1-9173-69A65CDA1C6A}" presName="imageRepeatNode" presStyleLbl="alignAcc1" presStyleIdx="3" presStyleCnt="5"/>
      <dgm:spPr/>
      <dgm:t>
        <a:bodyPr/>
        <a:lstStyle/>
        <a:p>
          <a:endParaRPr lang="en-US"/>
        </a:p>
      </dgm:t>
    </dgm:pt>
    <dgm:pt modelId="{EEECB537-998A-4270-B23F-0F1124E373C1}" type="pres">
      <dgm:prSet presAssocID="{D9074E99-5BAF-4DF1-9173-69A65CDA1C6A}" presName="imageaccent4" presStyleCnt="0"/>
      <dgm:spPr/>
    </dgm:pt>
    <dgm:pt modelId="{BB7A43F7-075D-4DE5-A053-FB38A0F083C2}" type="pres">
      <dgm:prSet presAssocID="{D9074E99-5BAF-4DF1-9173-69A65CDA1C6A}" presName="accentRepeatNode" presStyleLbl="solidAlignAcc1" presStyleIdx="7" presStyleCnt="1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DC6E970-EEE9-43FF-9913-A3FF2886B31E}" type="pres">
      <dgm:prSet presAssocID="{F288A1B9-7094-4AB4-B8E4-1348A72505F4}" presName="text5" presStyleCnt="0"/>
      <dgm:spPr/>
    </dgm:pt>
    <dgm:pt modelId="{283E9D7A-3D24-41CF-872C-7C7A9FC59DBC}" type="pres">
      <dgm:prSet presAssocID="{F288A1B9-7094-4AB4-B8E4-1348A72505F4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1D28A9-40AD-4642-BD6E-4A0FF7BB4ABE}" type="pres">
      <dgm:prSet presAssocID="{F288A1B9-7094-4AB4-B8E4-1348A72505F4}" presName="textaccent5" presStyleCnt="0"/>
      <dgm:spPr/>
    </dgm:pt>
    <dgm:pt modelId="{FC7EA031-2760-413E-A4D3-4902B09301C4}" type="pres">
      <dgm:prSet presAssocID="{F288A1B9-7094-4AB4-B8E4-1348A72505F4}" presName="accentRepeatNode" presStyleLbl="solidAlignAcc1" presStyleIdx="8" presStyleCnt="10" custLinFactX="-49116" custLinFactY="159675" custLinFactNeighborX="-100000" custLinFactNeighborY="20000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9FE3F94-543D-4D45-8415-F74D4F34AB73}" type="pres">
      <dgm:prSet presAssocID="{26DE114E-7085-4A47-AF1D-69B681808C76}" presName="image5" presStyleCnt="0"/>
      <dgm:spPr/>
    </dgm:pt>
    <dgm:pt modelId="{DF276AD5-DBEE-4324-B614-F61F9F5025DD}" type="pres">
      <dgm:prSet presAssocID="{26DE114E-7085-4A47-AF1D-69B681808C76}" presName="imageRepeatNode" presStyleLbl="alignAcc1" presStyleIdx="4" presStyleCnt="5"/>
      <dgm:spPr/>
      <dgm:t>
        <a:bodyPr/>
        <a:lstStyle/>
        <a:p>
          <a:endParaRPr lang="en-US"/>
        </a:p>
      </dgm:t>
    </dgm:pt>
    <dgm:pt modelId="{26C421B0-6CF9-406E-A2A4-2E3E02E6622E}" type="pres">
      <dgm:prSet presAssocID="{26DE114E-7085-4A47-AF1D-69B681808C76}" presName="imageaccent5" presStyleCnt="0"/>
      <dgm:spPr/>
    </dgm:pt>
    <dgm:pt modelId="{C1617CF9-6589-4922-B2B2-38EEA9E4F3DE}" type="pres">
      <dgm:prSet presAssocID="{26DE114E-7085-4A47-AF1D-69B681808C76}" presName="accentRepeatNode" presStyleLbl="solidAlignAcc1" presStyleIdx="9" presStyleCnt="10" custLinFactX="-58325" custLinFactY="155510" custLinFactNeighborX="-100000" custLinFactNeighborY="200000"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</dgm:ptLst>
  <dgm:cxnLst>
    <dgm:cxn modelId="{5A5A8B26-5D82-415D-AEAF-0AFAA244D1AC}" type="presOf" srcId="{D9074E99-5BAF-4DF1-9173-69A65CDA1C6A}" destId="{862BC18D-9BD4-4DF8-B8BF-41BCD0018803}" srcOrd="0" destOrd="0" presId="urn:microsoft.com/office/officeart/2008/layout/HexagonCluster"/>
    <dgm:cxn modelId="{8E8F8023-B1C6-486D-856F-594D9A064D15}" type="presOf" srcId="{638D45EE-56A4-4056-B532-9BF10F086B38}" destId="{08B48490-FDA2-4B84-80C0-5233B79A1762}" srcOrd="0" destOrd="0" presId="urn:microsoft.com/office/officeart/2008/layout/HexagonCluster"/>
    <dgm:cxn modelId="{74E8592A-78D3-478D-8A41-0D40BA46BDF5}" type="presOf" srcId="{C101275A-209B-4F8F-B4A7-03602A589D5D}" destId="{F6ED7D31-954D-4E42-99BA-BF65551AB496}" srcOrd="0" destOrd="0" presId="urn:microsoft.com/office/officeart/2008/layout/HexagonCluster"/>
    <dgm:cxn modelId="{85F3AA9C-02AE-43FF-9CD9-0382EB17EBFF}" type="presOf" srcId="{26DE114E-7085-4A47-AF1D-69B681808C76}" destId="{DF276AD5-DBEE-4324-B614-F61F9F5025DD}" srcOrd="0" destOrd="0" presId="urn:microsoft.com/office/officeart/2008/layout/HexagonCluster"/>
    <dgm:cxn modelId="{F70DDE5E-9CC5-4BAD-B34D-61333EDD09DD}" srcId="{B63AFABD-8E1C-4D4E-B463-806DB8EBE79D}" destId="{E131292F-3A91-4D23-A400-BD6B9E5C3ADE}" srcOrd="2" destOrd="0" parTransId="{FD7FB6A1-47C1-4D1A-B4FE-BC325AF2A7F7}" sibTransId="{638D45EE-56A4-4056-B532-9BF10F086B38}"/>
    <dgm:cxn modelId="{F6B56020-89D1-4DE9-AD49-E7AE811260E9}" type="presOf" srcId="{E131292F-3A91-4D23-A400-BD6B9E5C3ADE}" destId="{0F084169-E842-4103-9A07-1B0DE358AE35}" srcOrd="0" destOrd="0" presId="urn:microsoft.com/office/officeart/2008/layout/HexagonCluster"/>
    <dgm:cxn modelId="{552B0235-A2C3-413B-AAAB-71E3DEBC53EC}" srcId="{B63AFABD-8E1C-4D4E-B463-806DB8EBE79D}" destId="{F288A1B9-7094-4AB4-B8E4-1348A72505F4}" srcOrd="4" destOrd="0" parTransId="{ACBFA017-0643-4439-9C1A-4CDEB1C4189D}" sibTransId="{26DE114E-7085-4A47-AF1D-69B681808C76}"/>
    <dgm:cxn modelId="{BD5968E6-D157-47F4-A83B-B1B31E765423}" srcId="{B63AFABD-8E1C-4D4E-B463-806DB8EBE79D}" destId="{D1A43C69-4271-4170-A3B9-8F418E1EED7E}" srcOrd="0" destOrd="0" parTransId="{79E8270D-D07D-4FBC-BFDD-91B622B92E4C}" sibTransId="{94E75931-36AB-4D18-8D81-5A0ABF526E8B}"/>
    <dgm:cxn modelId="{AF3EAF3C-9D43-492E-AD5E-3048AA946B61}" srcId="{B63AFABD-8E1C-4D4E-B463-806DB8EBE79D}" destId="{9D866B39-2636-477D-BD9C-674D68D55966}" srcOrd="1" destOrd="0" parTransId="{AD630163-1179-4F17-BA6C-F7BD56BA6297}" sibTransId="{C101275A-209B-4F8F-B4A7-03602A589D5D}"/>
    <dgm:cxn modelId="{E87B22DD-04B4-4AFA-9339-252FD0DA9BD1}" type="presOf" srcId="{D1883F87-FABC-4BA0-BACD-15545D6048FA}" destId="{0F4C0935-F955-4A56-9843-FC21B3610455}" srcOrd="0" destOrd="0" presId="urn:microsoft.com/office/officeart/2008/layout/HexagonCluster"/>
    <dgm:cxn modelId="{A5B76153-1011-4769-AD70-4184447244FC}" type="presOf" srcId="{94E75931-36AB-4D18-8D81-5A0ABF526E8B}" destId="{B7602D68-2BFB-4E29-8B8D-0B0FCC46E10B}" srcOrd="0" destOrd="0" presId="urn:microsoft.com/office/officeart/2008/layout/HexagonCluster"/>
    <dgm:cxn modelId="{5C557F48-DFBC-4E7F-8F4E-8DB869D373A6}" type="presOf" srcId="{9D866B39-2636-477D-BD9C-674D68D55966}" destId="{8888AA4A-F444-4F6C-AA3D-42EB9E61AD5D}" srcOrd="0" destOrd="0" presId="urn:microsoft.com/office/officeart/2008/layout/HexagonCluster"/>
    <dgm:cxn modelId="{4F7CA92D-AAE4-456E-9243-658146A6D6B0}" type="presOf" srcId="{F288A1B9-7094-4AB4-B8E4-1348A72505F4}" destId="{283E9D7A-3D24-41CF-872C-7C7A9FC59DBC}" srcOrd="0" destOrd="0" presId="urn:microsoft.com/office/officeart/2008/layout/HexagonCluster"/>
    <dgm:cxn modelId="{82EF6DBA-26B1-40F6-91CF-3CDB135FC259}" type="presOf" srcId="{D1A43C69-4271-4170-A3B9-8F418E1EED7E}" destId="{6F582A05-8946-4205-8415-0E44F04F2DC5}" srcOrd="0" destOrd="0" presId="urn:microsoft.com/office/officeart/2008/layout/HexagonCluster"/>
    <dgm:cxn modelId="{CB054242-FF75-4602-B9C7-DD6FDD043D07}" srcId="{B63AFABD-8E1C-4D4E-B463-806DB8EBE79D}" destId="{D1883F87-FABC-4BA0-BACD-15545D6048FA}" srcOrd="3" destOrd="0" parTransId="{75A1EC3F-54E8-4E2A-8D5C-EDAE5DF530FC}" sibTransId="{D9074E99-5BAF-4DF1-9173-69A65CDA1C6A}"/>
    <dgm:cxn modelId="{0C950A80-A80B-43DD-A8B8-3C5F4067A138}" type="presOf" srcId="{B63AFABD-8E1C-4D4E-B463-806DB8EBE79D}" destId="{899B5C8D-9A7C-4657-A10B-2195930848D2}" srcOrd="0" destOrd="0" presId="urn:microsoft.com/office/officeart/2008/layout/HexagonCluster"/>
    <dgm:cxn modelId="{906A5DA5-8306-4627-8E66-F392BA573649}" type="presParOf" srcId="{899B5C8D-9A7C-4657-A10B-2195930848D2}" destId="{91D30E71-7C98-4CE1-84F5-D781B95A51A2}" srcOrd="0" destOrd="0" presId="urn:microsoft.com/office/officeart/2008/layout/HexagonCluster"/>
    <dgm:cxn modelId="{7D49431B-1530-482B-8E50-74C9CFE40D7F}" type="presParOf" srcId="{91D30E71-7C98-4CE1-84F5-D781B95A51A2}" destId="{6F582A05-8946-4205-8415-0E44F04F2DC5}" srcOrd="0" destOrd="0" presId="urn:microsoft.com/office/officeart/2008/layout/HexagonCluster"/>
    <dgm:cxn modelId="{CF10D9D2-8226-47A9-A776-1ECA967AD13E}" type="presParOf" srcId="{899B5C8D-9A7C-4657-A10B-2195930848D2}" destId="{5D88C512-D487-4AC8-830C-DB50B74390EB}" srcOrd="1" destOrd="0" presId="urn:microsoft.com/office/officeart/2008/layout/HexagonCluster"/>
    <dgm:cxn modelId="{F890FC40-66C8-4C31-9DDB-3B8987D00865}" type="presParOf" srcId="{5D88C512-D487-4AC8-830C-DB50B74390EB}" destId="{8E2CE760-289E-430F-B7F5-2E471901BA62}" srcOrd="0" destOrd="0" presId="urn:microsoft.com/office/officeart/2008/layout/HexagonCluster"/>
    <dgm:cxn modelId="{87AA479D-B93A-4E62-8E1E-678DA00D577C}" type="presParOf" srcId="{899B5C8D-9A7C-4657-A10B-2195930848D2}" destId="{C273819F-99DD-41C9-BDBB-C7A28345BFC8}" srcOrd="2" destOrd="0" presId="urn:microsoft.com/office/officeart/2008/layout/HexagonCluster"/>
    <dgm:cxn modelId="{D3240445-1158-448B-BEF5-AC8ABBEB68A1}" type="presParOf" srcId="{C273819F-99DD-41C9-BDBB-C7A28345BFC8}" destId="{B7602D68-2BFB-4E29-8B8D-0B0FCC46E10B}" srcOrd="0" destOrd="0" presId="urn:microsoft.com/office/officeart/2008/layout/HexagonCluster"/>
    <dgm:cxn modelId="{BB45B8C3-60EE-43B8-AD59-3A03718E9472}" type="presParOf" srcId="{899B5C8D-9A7C-4657-A10B-2195930848D2}" destId="{B401F339-790E-4778-8F7B-E6C6B2C27C86}" srcOrd="3" destOrd="0" presId="urn:microsoft.com/office/officeart/2008/layout/HexagonCluster"/>
    <dgm:cxn modelId="{31FD0FD3-72AD-4F51-A399-14C1FE142DF6}" type="presParOf" srcId="{B401F339-790E-4778-8F7B-E6C6B2C27C86}" destId="{57EDB4CE-6274-49D5-A2C4-544E216D9D82}" srcOrd="0" destOrd="0" presId="urn:microsoft.com/office/officeart/2008/layout/HexagonCluster"/>
    <dgm:cxn modelId="{5A42D4FC-CC64-4A92-A4B1-45F95E887996}" type="presParOf" srcId="{899B5C8D-9A7C-4657-A10B-2195930848D2}" destId="{43EBD8BC-081D-4694-AADF-A55904C527E8}" srcOrd="4" destOrd="0" presId="urn:microsoft.com/office/officeart/2008/layout/HexagonCluster"/>
    <dgm:cxn modelId="{FAC0A164-3422-4CE5-A2CF-B5C9F42358AD}" type="presParOf" srcId="{43EBD8BC-081D-4694-AADF-A55904C527E8}" destId="{8888AA4A-F444-4F6C-AA3D-42EB9E61AD5D}" srcOrd="0" destOrd="0" presId="urn:microsoft.com/office/officeart/2008/layout/HexagonCluster"/>
    <dgm:cxn modelId="{64AFEBB9-F4B9-49EA-8653-D8C1290A702E}" type="presParOf" srcId="{899B5C8D-9A7C-4657-A10B-2195930848D2}" destId="{BAB3D70F-BC0E-481A-9B8E-A06772AB4165}" srcOrd="5" destOrd="0" presId="urn:microsoft.com/office/officeart/2008/layout/HexagonCluster"/>
    <dgm:cxn modelId="{D04ADFC6-21D3-4863-939C-AF8A8815BB42}" type="presParOf" srcId="{BAB3D70F-BC0E-481A-9B8E-A06772AB4165}" destId="{83292020-FFDE-43F8-9296-76E57F1448CB}" srcOrd="0" destOrd="0" presId="urn:microsoft.com/office/officeart/2008/layout/HexagonCluster"/>
    <dgm:cxn modelId="{BF69A39A-7D21-4329-9FB3-3A55D0E0ED45}" type="presParOf" srcId="{899B5C8D-9A7C-4657-A10B-2195930848D2}" destId="{425B721F-8A51-44C7-BCFA-0CFED9E5D444}" srcOrd="6" destOrd="0" presId="urn:microsoft.com/office/officeart/2008/layout/HexagonCluster"/>
    <dgm:cxn modelId="{261E5018-25FB-40A4-BDA7-99F539F6D897}" type="presParOf" srcId="{425B721F-8A51-44C7-BCFA-0CFED9E5D444}" destId="{F6ED7D31-954D-4E42-99BA-BF65551AB496}" srcOrd="0" destOrd="0" presId="urn:microsoft.com/office/officeart/2008/layout/HexagonCluster"/>
    <dgm:cxn modelId="{50B11E4D-38FC-46C3-99E6-AC2988368928}" type="presParOf" srcId="{899B5C8D-9A7C-4657-A10B-2195930848D2}" destId="{8C362CA8-39A2-4C46-ACC0-98523ED7E0B8}" srcOrd="7" destOrd="0" presId="urn:microsoft.com/office/officeart/2008/layout/HexagonCluster"/>
    <dgm:cxn modelId="{A075530B-3453-49C4-92D0-69FDAE2644EA}" type="presParOf" srcId="{8C362CA8-39A2-4C46-ACC0-98523ED7E0B8}" destId="{B9ECAA39-F1DA-4C29-9DFE-0260B0AF7FEA}" srcOrd="0" destOrd="0" presId="urn:microsoft.com/office/officeart/2008/layout/HexagonCluster"/>
    <dgm:cxn modelId="{46C9001C-A2FC-4B48-ACF5-434A9CB563FD}" type="presParOf" srcId="{899B5C8D-9A7C-4657-A10B-2195930848D2}" destId="{E5114BA3-80A0-475B-88F9-027A002F13CF}" srcOrd="8" destOrd="0" presId="urn:microsoft.com/office/officeart/2008/layout/HexagonCluster"/>
    <dgm:cxn modelId="{3014EC9D-37AC-4E6B-AE90-9B88142EB17A}" type="presParOf" srcId="{E5114BA3-80A0-475B-88F9-027A002F13CF}" destId="{0F084169-E842-4103-9A07-1B0DE358AE35}" srcOrd="0" destOrd="0" presId="urn:microsoft.com/office/officeart/2008/layout/HexagonCluster"/>
    <dgm:cxn modelId="{3619E354-2E0C-4A72-85BB-02FECE7431E7}" type="presParOf" srcId="{899B5C8D-9A7C-4657-A10B-2195930848D2}" destId="{179AEA9B-103C-4CD1-9DBC-F6EA70F76ED8}" srcOrd="9" destOrd="0" presId="urn:microsoft.com/office/officeart/2008/layout/HexagonCluster"/>
    <dgm:cxn modelId="{7B5CFD26-728B-4C32-BB3B-A1FFD62551EB}" type="presParOf" srcId="{179AEA9B-103C-4CD1-9DBC-F6EA70F76ED8}" destId="{4B572D05-A325-4CE4-8535-7C699F7BF93E}" srcOrd="0" destOrd="0" presId="urn:microsoft.com/office/officeart/2008/layout/HexagonCluster"/>
    <dgm:cxn modelId="{87DF3E88-9432-47C8-A719-D5A06EE787AB}" type="presParOf" srcId="{899B5C8D-9A7C-4657-A10B-2195930848D2}" destId="{1272D3DA-FDC9-4817-97B5-2CE7E23066BF}" srcOrd="10" destOrd="0" presId="urn:microsoft.com/office/officeart/2008/layout/HexagonCluster"/>
    <dgm:cxn modelId="{00936380-D94B-4E85-AA5E-494BFAB34A27}" type="presParOf" srcId="{1272D3DA-FDC9-4817-97B5-2CE7E23066BF}" destId="{08B48490-FDA2-4B84-80C0-5233B79A1762}" srcOrd="0" destOrd="0" presId="urn:microsoft.com/office/officeart/2008/layout/HexagonCluster"/>
    <dgm:cxn modelId="{2DBA58F5-8520-40E8-9B83-DD75B5E6A78A}" type="presParOf" srcId="{899B5C8D-9A7C-4657-A10B-2195930848D2}" destId="{8ACD3F7B-96BA-4983-A3B1-1CF94497E75A}" srcOrd="11" destOrd="0" presId="urn:microsoft.com/office/officeart/2008/layout/HexagonCluster"/>
    <dgm:cxn modelId="{4F34D3F7-6B5F-400B-AD7C-B1A012F1DDB2}" type="presParOf" srcId="{8ACD3F7B-96BA-4983-A3B1-1CF94497E75A}" destId="{AC436AEF-4657-4536-96FB-80C1EFE9FAEB}" srcOrd="0" destOrd="0" presId="urn:microsoft.com/office/officeart/2008/layout/HexagonCluster"/>
    <dgm:cxn modelId="{28DA1BEA-91F9-46DD-B193-FD0D2EE1F40B}" type="presParOf" srcId="{899B5C8D-9A7C-4657-A10B-2195930848D2}" destId="{4974A727-1A65-4597-ADFE-4D2E87C45F5B}" srcOrd="12" destOrd="0" presId="urn:microsoft.com/office/officeart/2008/layout/HexagonCluster"/>
    <dgm:cxn modelId="{FD8653B0-0D17-43EA-B93B-BE3F44825E58}" type="presParOf" srcId="{4974A727-1A65-4597-ADFE-4D2E87C45F5B}" destId="{0F4C0935-F955-4A56-9843-FC21B3610455}" srcOrd="0" destOrd="0" presId="urn:microsoft.com/office/officeart/2008/layout/HexagonCluster"/>
    <dgm:cxn modelId="{B8D7555E-3244-4683-9945-D1595F5264D6}" type="presParOf" srcId="{899B5C8D-9A7C-4657-A10B-2195930848D2}" destId="{F9078EDA-B5E2-4D80-B92F-4B6F6A8A8D9A}" srcOrd="13" destOrd="0" presId="urn:microsoft.com/office/officeart/2008/layout/HexagonCluster"/>
    <dgm:cxn modelId="{8E138125-C4D7-4FD5-B7DC-DA0FB901D750}" type="presParOf" srcId="{F9078EDA-B5E2-4D80-B92F-4B6F6A8A8D9A}" destId="{F00AF25D-EF2A-4980-A89E-6399F901DBAA}" srcOrd="0" destOrd="0" presId="urn:microsoft.com/office/officeart/2008/layout/HexagonCluster"/>
    <dgm:cxn modelId="{B63DBC32-3A4E-4A48-ADB9-5E016668CB14}" type="presParOf" srcId="{899B5C8D-9A7C-4657-A10B-2195930848D2}" destId="{DA2E70FC-B649-4EA4-9698-AE2E97377AAD}" srcOrd="14" destOrd="0" presId="urn:microsoft.com/office/officeart/2008/layout/HexagonCluster"/>
    <dgm:cxn modelId="{BA9E4E14-2BEA-42F5-BADC-05718B7CBFD4}" type="presParOf" srcId="{DA2E70FC-B649-4EA4-9698-AE2E97377AAD}" destId="{862BC18D-9BD4-4DF8-B8BF-41BCD0018803}" srcOrd="0" destOrd="0" presId="urn:microsoft.com/office/officeart/2008/layout/HexagonCluster"/>
    <dgm:cxn modelId="{754C620C-BEF2-41AD-8D3F-15F4470B528C}" type="presParOf" srcId="{899B5C8D-9A7C-4657-A10B-2195930848D2}" destId="{EEECB537-998A-4270-B23F-0F1124E373C1}" srcOrd="15" destOrd="0" presId="urn:microsoft.com/office/officeart/2008/layout/HexagonCluster"/>
    <dgm:cxn modelId="{465E0BA2-F961-46D2-AF14-5FA6250CABD8}" type="presParOf" srcId="{EEECB537-998A-4270-B23F-0F1124E373C1}" destId="{BB7A43F7-075D-4DE5-A053-FB38A0F083C2}" srcOrd="0" destOrd="0" presId="urn:microsoft.com/office/officeart/2008/layout/HexagonCluster"/>
    <dgm:cxn modelId="{65F9C8DA-E91F-4E36-9CF9-8D5CD25FE120}" type="presParOf" srcId="{899B5C8D-9A7C-4657-A10B-2195930848D2}" destId="{BDC6E970-EEE9-43FF-9913-A3FF2886B31E}" srcOrd="16" destOrd="0" presId="urn:microsoft.com/office/officeart/2008/layout/HexagonCluster"/>
    <dgm:cxn modelId="{4C3D27EF-A493-478D-90A2-3B2FA8666413}" type="presParOf" srcId="{BDC6E970-EEE9-43FF-9913-A3FF2886B31E}" destId="{283E9D7A-3D24-41CF-872C-7C7A9FC59DBC}" srcOrd="0" destOrd="0" presId="urn:microsoft.com/office/officeart/2008/layout/HexagonCluster"/>
    <dgm:cxn modelId="{A685090A-603C-45A8-A962-643CBD088E1A}" type="presParOf" srcId="{899B5C8D-9A7C-4657-A10B-2195930848D2}" destId="{961D28A9-40AD-4642-BD6E-4A0FF7BB4ABE}" srcOrd="17" destOrd="0" presId="urn:microsoft.com/office/officeart/2008/layout/HexagonCluster"/>
    <dgm:cxn modelId="{21ED81AC-FA0A-4B1D-8C8A-CEED26E1F710}" type="presParOf" srcId="{961D28A9-40AD-4642-BD6E-4A0FF7BB4ABE}" destId="{FC7EA031-2760-413E-A4D3-4902B09301C4}" srcOrd="0" destOrd="0" presId="urn:microsoft.com/office/officeart/2008/layout/HexagonCluster"/>
    <dgm:cxn modelId="{DF88074B-F4E9-4C19-9CB0-1CD5DADFC965}" type="presParOf" srcId="{899B5C8D-9A7C-4657-A10B-2195930848D2}" destId="{99FE3F94-543D-4D45-8415-F74D4F34AB73}" srcOrd="18" destOrd="0" presId="urn:microsoft.com/office/officeart/2008/layout/HexagonCluster"/>
    <dgm:cxn modelId="{1DA6E705-5453-4576-A0FE-69D700186D83}" type="presParOf" srcId="{99FE3F94-543D-4D45-8415-F74D4F34AB73}" destId="{DF276AD5-DBEE-4324-B614-F61F9F5025DD}" srcOrd="0" destOrd="0" presId="urn:microsoft.com/office/officeart/2008/layout/HexagonCluster"/>
    <dgm:cxn modelId="{5C5E5B98-67ED-4853-A0DE-345D8ED69685}" type="presParOf" srcId="{899B5C8D-9A7C-4657-A10B-2195930848D2}" destId="{26C421B0-6CF9-406E-A2A4-2E3E02E6622E}" srcOrd="19" destOrd="0" presId="urn:microsoft.com/office/officeart/2008/layout/HexagonCluster"/>
    <dgm:cxn modelId="{A0713B24-89B9-40EA-B22A-A48D64CF71A3}" type="presParOf" srcId="{26C421B0-6CF9-406E-A2A4-2E3E02E6622E}" destId="{C1617CF9-6589-4922-B2B2-38EEA9E4F3D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82A05-8946-4205-8415-0E44F04F2DC5}">
      <dsp:nvSpPr>
        <dsp:cNvPr id="0" name=""/>
        <dsp:cNvSpPr/>
      </dsp:nvSpPr>
      <dsp:spPr>
        <a:xfrm>
          <a:off x="822547" y="1886900"/>
          <a:ext cx="1033370" cy="887179"/>
        </a:xfrm>
        <a:prstGeom prst="hexagon">
          <a:avLst>
            <a:gd name="adj" fmla="val 25000"/>
            <a:gd name="vf" fmla="val 115470"/>
          </a:avLst>
        </a:prstGeom>
        <a:solidFill>
          <a:srgbClr val="009E73"/>
        </a:solidFill>
        <a:ln w="25400" cap="flat" cmpd="sng" algn="ctr">
          <a:solidFill>
            <a:srgbClr val="009E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Environment</a:t>
          </a:r>
          <a:endParaRPr lang="en-US" sz="105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982593" y="2024304"/>
        <a:ext cx="713278" cy="612371"/>
      </dsp:txXfrm>
    </dsp:sp>
    <dsp:sp modelId="{8E2CE760-289E-430F-B7F5-2E471901BA62}">
      <dsp:nvSpPr>
        <dsp:cNvPr id="0" name=""/>
        <dsp:cNvSpPr/>
      </dsp:nvSpPr>
      <dsp:spPr>
        <a:xfrm>
          <a:off x="812682" y="2281015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602D68-2BFB-4E29-8B8D-0B0FCC46E10B}">
      <dsp:nvSpPr>
        <dsp:cNvPr id="0" name=""/>
        <dsp:cNvSpPr/>
      </dsp:nvSpPr>
      <dsp:spPr>
        <a:xfrm>
          <a:off x="0" y="1440763"/>
          <a:ext cx="984330" cy="8450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rgbClr val="009E7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DB4CE-6274-49D5-A2C4-544E216D9D82}">
      <dsp:nvSpPr>
        <dsp:cNvPr id="0" name=""/>
        <dsp:cNvSpPr/>
      </dsp:nvSpPr>
      <dsp:spPr>
        <a:xfrm>
          <a:off x="678048" y="2170572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8AA4A-F444-4F6C-AA3D-42EB9E61AD5D}">
      <dsp:nvSpPr>
        <dsp:cNvPr id="0" name=""/>
        <dsp:cNvSpPr/>
      </dsp:nvSpPr>
      <dsp:spPr>
        <a:xfrm>
          <a:off x="1694134" y="1438063"/>
          <a:ext cx="984330" cy="845077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Infrastructure</a:t>
          </a:r>
          <a:endParaRPr lang="en-US" sz="10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1846585" y="1568946"/>
        <a:ext cx="679428" cy="583311"/>
      </dsp:txXfrm>
    </dsp:sp>
    <dsp:sp modelId="{83292020-FFDE-43F8-9296-76E57F1448CB}">
      <dsp:nvSpPr>
        <dsp:cNvPr id="0" name=""/>
        <dsp:cNvSpPr/>
      </dsp:nvSpPr>
      <dsp:spPr>
        <a:xfrm>
          <a:off x="2566079" y="1812855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D7D31-954D-4E42-99BA-BF65551AB496}">
      <dsp:nvSpPr>
        <dsp:cNvPr id="0" name=""/>
        <dsp:cNvSpPr/>
      </dsp:nvSpPr>
      <dsp:spPr>
        <a:xfrm>
          <a:off x="2540679" y="1914374"/>
          <a:ext cx="984330" cy="8450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CAA39-F1DA-4C29-9DFE-0260B0AF7FEA}">
      <dsp:nvSpPr>
        <dsp:cNvPr id="0" name=""/>
        <dsp:cNvSpPr/>
      </dsp:nvSpPr>
      <dsp:spPr>
        <a:xfrm>
          <a:off x="2707934" y="1914375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084169-E842-4103-9A07-1B0DE358AE35}">
      <dsp:nvSpPr>
        <dsp:cNvPr id="0" name=""/>
        <dsp:cNvSpPr/>
      </dsp:nvSpPr>
      <dsp:spPr>
        <a:xfrm>
          <a:off x="847067" y="973575"/>
          <a:ext cx="984330" cy="845077"/>
        </a:xfrm>
        <a:prstGeom prst="hexagon">
          <a:avLst>
            <a:gd name="adj" fmla="val 25000"/>
            <a:gd name="vf" fmla="val 115470"/>
          </a:avLst>
        </a:prstGeom>
        <a:solidFill>
          <a:srgbClr val="D55E00"/>
        </a:solidFill>
        <a:ln w="25400" cap="flat" cmpd="sng" algn="ctr">
          <a:solidFill>
            <a:srgbClr val="D55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Culture</a:t>
          </a:r>
          <a:endParaRPr lang="en-US" sz="105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999518" y="1104458"/>
        <a:ext cx="679428" cy="583311"/>
      </dsp:txXfrm>
    </dsp:sp>
    <dsp:sp modelId="{4B572D05-A325-4CE4-8535-7C699F7BF93E}">
      <dsp:nvSpPr>
        <dsp:cNvPr id="0" name=""/>
        <dsp:cNvSpPr/>
      </dsp:nvSpPr>
      <dsp:spPr>
        <a:xfrm>
          <a:off x="1711460" y="1347598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48490-FDA2-4B84-80C0-5233B79A1762}">
      <dsp:nvSpPr>
        <dsp:cNvPr id="0" name=""/>
        <dsp:cNvSpPr/>
      </dsp:nvSpPr>
      <dsp:spPr>
        <a:xfrm>
          <a:off x="1694134" y="503687"/>
          <a:ext cx="984330" cy="8450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rgbClr val="D55E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436AEF-4657-4536-96FB-80C1EFE9FAEB}">
      <dsp:nvSpPr>
        <dsp:cNvPr id="0" name=""/>
        <dsp:cNvSpPr/>
      </dsp:nvSpPr>
      <dsp:spPr>
        <a:xfrm>
          <a:off x="1885993" y="1230055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C0935-F955-4A56-9843-FC21B3610455}">
      <dsp:nvSpPr>
        <dsp:cNvPr id="0" name=""/>
        <dsp:cNvSpPr/>
      </dsp:nvSpPr>
      <dsp:spPr>
        <a:xfrm>
          <a:off x="2540679" y="971775"/>
          <a:ext cx="984330" cy="845077"/>
        </a:xfrm>
        <a:prstGeom prst="hexagon">
          <a:avLst>
            <a:gd name="adj" fmla="val 25000"/>
            <a:gd name="vf" fmla="val 115470"/>
          </a:avLst>
        </a:prstGeom>
        <a:solidFill>
          <a:schemeClr val="accen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Economic Development</a:t>
          </a:r>
          <a:endParaRPr lang="en-US" sz="100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693130" y="1102658"/>
        <a:ext cx="679428" cy="583311"/>
      </dsp:txXfrm>
    </dsp:sp>
    <dsp:sp modelId="{F00AF25D-EF2A-4980-A89E-6399F901DBAA}">
      <dsp:nvSpPr>
        <dsp:cNvPr id="0" name=""/>
        <dsp:cNvSpPr/>
      </dsp:nvSpPr>
      <dsp:spPr>
        <a:xfrm>
          <a:off x="3411791" y="1346290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BC18D-9BD4-4DF8-B8BF-41BCD0018803}">
      <dsp:nvSpPr>
        <dsp:cNvPr id="0" name=""/>
        <dsp:cNvSpPr/>
      </dsp:nvSpPr>
      <dsp:spPr>
        <a:xfrm>
          <a:off x="3387747" y="1446836"/>
          <a:ext cx="984330" cy="8450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A43F7-075D-4DE5-A053-FB38A0F083C2}">
      <dsp:nvSpPr>
        <dsp:cNvPr id="0" name=""/>
        <dsp:cNvSpPr/>
      </dsp:nvSpPr>
      <dsp:spPr>
        <a:xfrm>
          <a:off x="3579811" y="1462131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E9D7A-3D24-41CF-872C-7C7A9FC59DBC}">
      <dsp:nvSpPr>
        <dsp:cNvPr id="0" name=""/>
        <dsp:cNvSpPr/>
      </dsp:nvSpPr>
      <dsp:spPr>
        <a:xfrm>
          <a:off x="3387747" y="512685"/>
          <a:ext cx="984330" cy="845077"/>
        </a:xfrm>
        <a:prstGeom prst="hexagon">
          <a:avLst>
            <a:gd name="adj" fmla="val 25000"/>
            <a:gd name="vf" fmla="val 115470"/>
          </a:avLst>
        </a:prstGeom>
        <a:solidFill>
          <a:srgbClr val="56B4E9"/>
        </a:solidFill>
        <a:ln w="25400" cap="flat" cmpd="sng" algn="ctr">
          <a:solidFill>
            <a:srgbClr val="56B4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bg1"/>
              </a:solidFill>
              <a:latin typeface="Arial Narrow" panose="020B0606020202030204" pitchFamily="34" charset="0"/>
            </a:rPr>
            <a:t>Leadership</a:t>
          </a:r>
          <a:endParaRPr lang="en-US" sz="1050" b="1" kern="120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3540198" y="643568"/>
        <a:ext cx="679428" cy="583311"/>
      </dsp:txXfrm>
    </dsp:sp>
    <dsp:sp modelId="{FC7EA031-2760-413E-A4D3-4902B09301C4}">
      <dsp:nvSpPr>
        <dsp:cNvPr id="0" name=""/>
        <dsp:cNvSpPr/>
      </dsp:nvSpPr>
      <dsp:spPr>
        <a:xfrm>
          <a:off x="4068294" y="1247447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276AD5-DBEE-4324-B614-F61F9F5025DD}">
      <dsp:nvSpPr>
        <dsp:cNvPr id="0" name=""/>
        <dsp:cNvSpPr/>
      </dsp:nvSpPr>
      <dsp:spPr>
        <a:xfrm>
          <a:off x="4234814" y="984146"/>
          <a:ext cx="984330" cy="84507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rgbClr val="56B4E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17CF9-6589-4922-B2B2-38EEA9E4F3DE}">
      <dsp:nvSpPr>
        <dsp:cNvPr id="0" name=""/>
        <dsp:cNvSpPr/>
      </dsp:nvSpPr>
      <dsp:spPr>
        <a:xfrm>
          <a:off x="4249263" y="1354893"/>
          <a:ext cx="114821" cy="9897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08C04-8309-4AB4-8083-16FC78B7F0E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66252-5E5F-4757-874E-33A0C7BDA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22F2-55FF-45F2-A6EB-AE85DB0E9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131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022F2-55FF-45F2-A6EB-AE85DB0E9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91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62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9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25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1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0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5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9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EBED-4A64-420E-A2CD-B5DE773B3D44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4DA2-1133-43A3-AFDB-10C59E847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3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"/>
            <a:ext cx="4419600" cy="4419600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267325"/>
            <a:ext cx="7772400" cy="136207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FY 2020 Budget PRESENTATION</a:t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85800" y="5105400"/>
            <a:ext cx="7772400" cy="1500187"/>
          </a:xfrm>
        </p:spPr>
        <p:txBody>
          <a:bodyPr/>
          <a:lstStyle/>
          <a:p>
            <a:pPr algn="r"/>
            <a:r>
              <a:rPr lang="en-US" dirty="0" smtClean="0"/>
              <a:t>May 13,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4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Critical Issue 4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508331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Personnel Positions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Deputy Town Clerk - $52,400 in FY 2021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Park Maintenance Tech - $42,000 in FY 2021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3 Firefighters - $154,000 in FY 2020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Capital Outlay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Unified Development Ord - $150,000 in FY 2020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Fire Training Tower - $60,000 in FY 2023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Police vehicle – $46,000 in FY 2021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 Public Works trucks – delayed two years each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6776" y="129480"/>
            <a:ext cx="3428999" cy="937320"/>
            <a:chOff x="656541" y="1948"/>
            <a:chExt cx="582217" cy="937320"/>
          </a:xfrm>
        </p:grpSpPr>
        <p:sp>
          <p:nvSpPr>
            <p:cNvPr id="9" name="Rounded Rectangle 8"/>
            <p:cNvSpPr/>
            <p:nvPr/>
          </p:nvSpPr>
          <p:spPr>
            <a:xfrm>
              <a:off x="656541" y="1948"/>
              <a:ext cx="582217" cy="93732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684962" y="30369"/>
              <a:ext cx="540858" cy="880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Critical Issue 4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945775" y="223212"/>
            <a:ext cx="3369425" cy="749856"/>
            <a:chOff x="1236276" y="3048242"/>
            <a:chExt cx="3369425" cy="749856"/>
          </a:xfrm>
        </p:grpSpPr>
        <p:sp>
          <p:nvSpPr>
            <p:cNvPr id="12" name="Round Same Side Corner Rectangle 11"/>
            <p:cNvSpPr/>
            <p:nvPr/>
          </p:nvSpPr>
          <p:spPr>
            <a:xfrm rot="5400000">
              <a:off x="2546061" y="1738457"/>
              <a:ext cx="749856" cy="336942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 Same Side Corner Rectangle 4"/>
            <p:cNvSpPr/>
            <p:nvPr/>
          </p:nvSpPr>
          <p:spPr>
            <a:xfrm>
              <a:off x="1236277" y="3084847"/>
              <a:ext cx="3332820" cy="67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Five Year Financial Plan Excludes or Delays Many Important Items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29575" y="6096000"/>
            <a:ext cx="1143000" cy="1524000"/>
            <a:chOff x="8001000" y="5334000"/>
            <a:chExt cx="1143000" cy="1524000"/>
          </a:xfrm>
          <a:noFill/>
        </p:grpSpPr>
        <p:sp>
          <p:nvSpPr>
            <p:cNvPr id="15" name="Pentagon 14"/>
            <p:cNvSpPr/>
            <p:nvPr/>
          </p:nvSpPr>
          <p:spPr>
            <a:xfrm flipH="1">
              <a:off x="8001000" y="5334000"/>
              <a:ext cx="1143000" cy="152400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462682" y="5464314"/>
              <a:ext cx="652743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14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05334" y="5334000"/>
              <a:ext cx="58907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20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04800"/>
            <a:ext cx="3810000" cy="3810000"/>
          </a:xfrm>
          <a:prstGeom prst="rect">
            <a:avLst/>
          </a:prstGeom>
          <a:solidFill>
            <a:schemeClr val="tx2">
              <a:lumMod val="50000"/>
              <a:alpha val="61000"/>
            </a:schemeClr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05325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Budget Work Session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Mon, May 20 – 4 PM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Town Hall Conference Room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ackground Graphics"/>
          <p:cNvSpPr/>
          <p:nvPr/>
        </p:nvSpPr>
        <p:spPr>
          <a:xfrm>
            <a:off x="4140236" y="-66371"/>
            <a:ext cx="7220491" cy="7058842"/>
          </a:xfrm>
          <a:prstGeom prst="flowChartInputOutpu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287204" bIns="41029" rtlCol="0" anchor="ctr"/>
          <a:lstStyle/>
          <a:p>
            <a:pPr algn="r"/>
            <a:endParaRPr lang="en-US" sz="9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utside Margins"/>
          <p:cNvSpPr/>
          <p:nvPr/>
        </p:nvSpPr>
        <p:spPr>
          <a:xfrm>
            <a:off x="103909" y="100853"/>
            <a:ext cx="8936182" cy="6656294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>
              <a:ln w="457200">
                <a:solidFill>
                  <a:schemeClr val="tx1"/>
                </a:solidFill>
              </a:ln>
            </a:endParaRPr>
          </a:p>
        </p:txBody>
      </p:sp>
      <p:sp>
        <p:nvSpPr>
          <p:cNvPr id="4" name="Page Title"/>
          <p:cNvSpPr txBox="1"/>
          <p:nvPr/>
        </p:nvSpPr>
        <p:spPr>
          <a:xfrm>
            <a:off x="5519935" y="315385"/>
            <a:ext cx="3244166" cy="760380"/>
          </a:xfrm>
          <a:prstGeom prst="rect">
            <a:avLst/>
          </a:prstGeom>
          <a:noFill/>
        </p:spPr>
        <p:txBody>
          <a:bodyPr wrap="none" lIns="82048" tIns="41025" rIns="82048" bIns="41025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Town of Beaufort </a:t>
            </a:r>
          </a:p>
          <a:p>
            <a:pPr algn="ctr"/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2019-2020 Budget in Brief</a:t>
            </a:r>
          </a:p>
        </p:txBody>
      </p:sp>
      <p:pic>
        <p:nvPicPr>
          <p:cNvPr id="2" name="Beaufort Town Seal" title="Town of Beaufort Seal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200" y="134470"/>
            <a:ext cx="1132255" cy="1132255"/>
          </a:xfrm>
          <a:prstGeom prst="rect">
            <a:avLst/>
          </a:prstGeom>
        </p:spPr>
      </p:pic>
      <p:sp>
        <p:nvSpPr>
          <p:cNvPr id="77" name="Version"/>
          <p:cNvSpPr txBox="1"/>
          <p:nvPr/>
        </p:nvSpPr>
        <p:spPr>
          <a:xfrm>
            <a:off x="6970858" y="6423430"/>
            <a:ext cx="1965325" cy="205970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r"/>
            <a:r>
              <a:rPr lang="en-US" sz="800" i="1" dirty="0">
                <a:latin typeface="Arial Narrow" panose="020B0606020202030204" pitchFamily="34" charset="0"/>
              </a:rPr>
              <a:t>as Recommended </a:t>
            </a:r>
            <a:r>
              <a:rPr lang="en-US" sz="800" i="1" dirty="0" smtClean="0">
                <a:latin typeface="Arial Narrow" panose="020B0606020202030204" pitchFamily="34" charset="0"/>
              </a:rPr>
              <a:t>May </a:t>
            </a:r>
            <a:r>
              <a:rPr lang="en-US" sz="800" i="1" dirty="0">
                <a:latin typeface="Arial Narrow" panose="020B0606020202030204" pitchFamily="34" charset="0"/>
              </a:rPr>
              <a:t>13, 2019</a:t>
            </a:r>
          </a:p>
        </p:txBody>
      </p:sp>
      <p:grpSp>
        <p:nvGrpSpPr>
          <p:cNvPr id="3" name="Group 2" descr="Top box: Total Budget amount&#10;Split across two lower boxes: General Fund and Utility Fund amounts" title="Budget Numbers - Org Chart"/>
          <p:cNvGrpSpPr/>
          <p:nvPr/>
        </p:nvGrpSpPr>
        <p:grpSpPr>
          <a:xfrm>
            <a:off x="236900" y="189118"/>
            <a:ext cx="3810000" cy="1012914"/>
            <a:chOff x="114300" y="289823"/>
            <a:chExt cx="4191000" cy="1147969"/>
          </a:xfrm>
        </p:grpSpPr>
        <p:sp>
          <p:nvSpPr>
            <p:cNvPr id="6" name="Rectangle 5"/>
            <p:cNvSpPr/>
            <p:nvPr/>
          </p:nvSpPr>
          <p:spPr>
            <a:xfrm>
              <a:off x="114300" y="289823"/>
              <a:ext cx="4191000" cy="1147969"/>
            </a:xfrm>
            <a:prstGeom prst="rect">
              <a:avLst/>
            </a:prstGeom>
            <a:ln>
              <a:noFill/>
            </a:ln>
          </p:spPr>
        </p:sp>
        <p:sp>
          <p:nvSpPr>
            <p:cNvPr id="7" name="Freeform 6"/>
            <p:cNvSpPr/>
            <p:nvPr/>
          </p:nvSpPr>
          <p:spPr>
            <a:xfrm>
              <a:off x="342897" y="530194"/>
              <a:ext cx="1773190" cy="531960"/>
            </a:xfrm>
            <a:custGeom>
              <a:avLst/>
              <a:gdLst>
                <a:gd name="connsiteX0" fmla="*/ 0 w 1773190"/>
                <a:gd name="connsiteY0" fmla="*/ 88662 h 531960"/>
                <a:gd name="connsiteX1" fmla="*/ 88662 w 1773190"/>
                <a:gd name="connsiteY1" fmla="*/ 0 h 531960"/>
                <a:gd name="connsiteX2" fmla="*/ 1684528 w 1773190"/>
                <a:gd name="connsiteY2" fmla="*/ 0 h 531960"/>
                <a:gd name="connsiteX3" fmla="*/ 1773190 w 1773190"/>
                <a:gd name="connsiteY3" fmla="*/ 88662 h 531960"/>
                <a:gd name="connsiteX4" fmla="*/ 1773190 w 1773190"/>
                <a:gd name="connsiteY4" fmla="*/ 443298 h 531960"/>
                <a:gd name="connsiteX5" fmla="*/ 1684528 w 1773190"/>
                <a:gd name="connsiteY5" fmla="*/ 531960 h 531960"/>
                <a:gd name="connsiteX6" fmla="*/ 88662 w 1773190"/>
                <a:gd name="connsiteY6" fmla="*/ 531960 h 531960"/>
                <a:gd name="connsiteX7" fmla="*/ 0 w 1773190"/>
                <a:gd name="connsiteY7" fmla="*/ 443298 h 531960"/>
                <a:gd name="connsiteX8" fmla="*/ 0 w 1773190"/>
                <a:gd name="connsiteY8" fmla="*/ 88662 h 5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190" h="531960">
                  <a:moveTo>
                    <a:pt x="0" y="88662"/>
                  </a:moveTo>
                  <a:cubicBezTo>
                    <a:pt x="0" y="39695"/>
                    <a:pt x="39695" y="0"/>
                    <a:pt x="88662" y="0"/>
                  </a:cubicBezTo>
                  <a:lnTo>
                    <a:pt x="1684528" y="0"/>
                  </a:lnTo>
                  <a:cubicBezTo>
                    <a:pt x="1733495" y="0"/>
                    <a:pt x="1773190" y="39695"/>
                    <a:pt x="1773190" y="88662"/>
                  </a:cubicBezTo>
                  <a:lnTo>
                    <a:pt x="1773190" y="443298"/>
                  </a:lnTo>
                  <a:cubicBezTo>
                    <a:pt x="1773190" y="492265"/>
                    <a:pt x="1733495" y="531960"/>
                    <a:pt x="1684528" y="531960"/>
                  </a:cubicBezTo>
                  <a:lnTo>
                    <a:pt x="88662" y="531960"/>
                  </a:lnTo>
                  <a:cubicBezTo>
                    <a:pt x="39695" y="531960"/>
                    <a:pt x="0" y="492265"/>
                    <a:pt x="0" y="443298"/>
                  </a:cubicBezTo>
                  <a:lnTo>
                    <a:pt x="0" y="8866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23" tIns="34223" rIns="34223" bIns="34223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General Fund Budget</a:t>
              </a:r>
              <a:b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$8,652,871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324073" y="530194"/>
              <a:ext cx="1773190" cy="531960"/>
            </a:xfrm>
            <a:custGeom>
              <a:avLst/>
              <a:gdLst>
                <a:gd name="connsiteX0" fmla="*/ 0 w 1773190"/>
                <a:gd name="connsiteY0" fmla="*/ 88662 h 531960"/>
                <a:gd name="connsiteX1" fmla="*/ 88662 w 1773190"/>
                <a:gd name="connsiteY1" fmla="*/ 0 h 531960"/>
                <a:gd name="connsiteX2" fmla="*/ 1684528 w 1773190"/>
                <a:gd name="connsiteY2" fmla="*/ 0 h 531960"/>
                <a:gd name="connsiteX3" fmla="*/ 1773190 w 1773190"/>
                <a:gd name="connsiteY3" fmla="*/ 88662 h 531960"/>
                <a:gd name="connsiteX4" fmla="*/ 1773190 w 1773190"/>
                <a:gd name="connsiteY4" fmla="*/ 443298 h 531960"/>
                <a:gd name="connsiteX5" fmla="*/ 1684528 w 1773190"/>
                <a:gd name="connsiteY5" fmla="*/ 531960 h 531960"/>
                <a:gd name="connsiteX6" fmla="*/ 88662 w 1773190"/>
                <a:gd name="connsiteY6" fmla="*/ 531960 h 531960"/>
                <a:gd name="connsiteX7" fmla="*/ 0 w 1773190"/>
                <a:gd name="connsiteY7" fmla="*/ 443298 h 531960"/>
                <a:gd name="connsiteX8" fmla="*/ 0 w 1773190"/>
                <a:gd name="connsiteY8" fmla="*/ 88662 h 53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73190" h="531960">
                  <a:moveTo>
                    <a:pt x="0" y="88662"/>
                  </a:moveTo>
                  <a:cubicBezTo>
                    <a:pt x="0" y="39695"/>
                    <a:pt x="39695" y="0"/>
                    <a:pt x="88662" y="0"/>
                  </a:cubicBezTo>
                  <a:lnTo>
                    <a:pt x="1684528" y="0"/>
                  </a:lnTo>
                  <a:cubicBezTo>
                    <a:pt x="1733495" y="0"/>
                    <a:pt x="1773190" y="39695"/>
                    <a:pt x="1773190" y="88662"/>
                  </a:cubicBezTo>
                  <a:lnTo>
                    <a:pt x="1773190" y="443298"/>
                  </a:lnTo>
                  <a:cubicBezTo>
                    <a:pt x="1773190" y="492265"/>
                    <a:pt x="1733495" y="531960"/>
                    <a:pt x="1684528" y="531960"/>
                  </a:cubicBezTo>
                  <a:lnTo>
                    <a:pt x="88662" y="531960"/>
                  </a:lnTo>
                  <a:cubicBezTo>
                    <a:pt x="39695" y="531960"/>
                    <a:pt x="0" y="492265"/>
                    <a:pt x="0" y="443298"/>
                  </a:cubicBezTo>
                  <a:lnTo>
                    <a:pt x="0" y="88662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23" tIns="34223" rIns="34223" bIns="34223" numCol="1" spcCol="1270" anchor="ctr" anchorCtr="0">
              <a:noAutofit/>
            </a:bodyPr>
            <a:lstStyle/>
            <a:p>
              <a:pPr algn="ctr" defTabSz="51856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Utility Fund Budget</a:t>
              </a:r>
              <a:b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</a:b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$4,286,939 </a:t>
              </a:r>
            </a:p>
          </p:txBody>
        </p:sp>
      </p:grpSp>
      <p:sp>
        <p:nvSpPr>
          <p:cNvPr id="68" name="Where the Money's From - Title" descr="US One Dollar bill (front side) divided into five segments showing where the money is from. &#10;Segment 1 is 36% Sales and Service&#10;Segment 2 is 31% Property Taxes&#10;Segment 3 is 20% Federal, State, County&#10;Segment 4 is 11% Permits &amp; Fees&#10;Segment 5 is 2% From Reserves" title="Where the Money's From - Dollar Bill Graph"/>
          <p:cNvSpPr txBox="1"/>
          <p:nvPr/>
        </p:nvSpPr>
        <p:spPr>
          <a:xfrm>
            <a:off x="1128219" y="1210235"/>
            <a:ext cx="2027362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Where the Money’s From</a:t>
            </a:r>
          </a:p>
        </p:txBody>
      </p:sp>
      <p:sp>
        <p:nvSpPr>
          <p:cNvPr id="76" name="Where the Money Goes - Title"/>
          <p:cNvSpPr txBox="1"/>
          <p:nvPr/>
        </p:nvSpPr>
        <p:spPr>
          <a:xfrm>
            <a:off x="1187968" y="6357570"/>
            <a:ext cx="1907865" cy="298724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Impact" panose="020B0806030902050204" pitchFamily="34" charset="0"/>
              </a:rPr>
              <a:t>Where the Money Goes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28" y="1546412"/>
            <a:ext cx="3826744" cy="219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3" y="4146626"/>
            <a:ext cx="3823855" cy="220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79355" y="1075765"/>
            <a:ext cx="3325091" cy="0"/>
          </a:xfrm>
          <a:prstGeom prst="line">
            <a:avLst/>
          </a:prstGeom>
          <a:ln w="76200" cap="rnd" cmpd="tri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479355" y="3966882"/>
            <a:ext cx="3325091" cy="0"/>
          </a:xfrm>
          <a:prstGeom prst="line">
            <a:avLst/>
          </a:prstGeom>
          <a:ln w="76200" cap="rnd" cmpd="tri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948546" y="2583221"/>
            <a:ext cx="5264727" cy="3893779"/>
          </a:xfrm>
          <a:prstGeom prst="rect">
            <a:avLst/>
          </a:prstGeom>
          <a:ln>
            <a:noFill/>
          </a:ln>
        </p:spPr>
      </p:sp>
      <p:grpSp>
        <p:nvGrpSpPr>
          <p:cNvPr id="19" name="Group 18"/>
          <p:cNvGrpSpPr/>
          <p:nvPr/>
        </p:nvGrpSpPr>
        <p:grpSpPr>
          <a:xfrm>
            <a:off x="4605087" y="2585169"/>
            <a:ext cx="3951644" cy="937320"/>
            <a:chOff x="4605087" y="2585169"/>
            <a:chExt cx="3951644" cy="937320"/>
          </a:xfrm>
        </p:grpSpPr>
        <p:sp>
          <p:nvSpPr>
            <p:cNvPr id="11" name="Freeform 10"/>
            <p:cNvSpPr/>
            <p:nvPr/>
          </p:nvSpPr>
          <p:spPr>
            <a:xfrm>
              <a:off x="5187305" y="2678902"/>
              <a:ext cx="3369426" cy="749857"/>
            </a:xfrm>
            <a:custGeom>
              <a:avLst/>
              <a:gdLst>
                <a:gd name="connsiteX0" fmla="*/ 124978 w 749856"/>
                <a:gd name="connsiteY0" fmla="*/ 0 h 3369425"/>
                <a:gd name="connsiteX1" fmla="*/ 624878 w 749856"/>
                <a:gd name="connsiteY1" fmla="*/ 0 h 3369425"/>
                <a:gd name="connsiteX2" fmla="*/ 749856 w 749856"/>
                <a:gd name="connsiteY2" fmla="*/ 124978 h 3369425"/>
                <a:gd name="connsiteX3" fmla="*/ 749856 w 749856"/>
                <a:gd name="connsiteY3" fmla="*/ 3369425 h 3369425"/>
                <a:gd name="connsiteX4" fmla="*/ 749856 w 749856"/>
                <a:gd name="connsiteY4" fmla="*/ 3369425 h 3369425"/>
                <a:gd name="connsiteX5" fmla="*/ 0 w 749856"/>
                <a:gd name="connsiteY5" fmla="*/ 3369425 h 3369425"/>
                <a:gd name="connsiteX6" fmla="*/ 0 w 749856"/>
                <a:gd name="connsiteY6" fmla="*/ 3369425 h 3369425"/>
                <a:gd name="connsiteX7" fmla="*/ 0 w 749856"/>
                <a:gd name="connsiteY7" fmla="*/ 124978 h 3369425"/>
                <a:gd name="connsiteX8" fmla="*/ 124978 w 749856"/>
                <a:gd name="connsiteY8" fmla="*/ 0 h 33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856" h="3369425">
                  <a:moveTo>
                    <a:pt x="749856" y="561581"/>
                  </a:moveTo>
                  <a:lnTo>
                    <a:pt x="749856" y="2807844"/>
                  </a:lnTo>
                  <a:cubicBezTo>
                    <a:pt x="749856" y="3117993"/>
                    <a:pt x="737403" y="3369423"/>
                    <a:pt x="722042" y="3369423"/>
                  </a:cubicBezTo>
                  <a:lnTo>
                    <a:pt x="0" y="3369423"/>
                  </a:lnTo>
                  <a:lnTo>
                    <a:pt x="0" y="33694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722042" y="2"/>
                  </a:lnTo>
                  <a:cubicBezTo>
                    <a:pt x="737403" y="2"/>
                    <a:pt x="749856" y="251432"/>
                    <a:pt x="749856" y="561581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1" tIns="67085" rIns="97565" bIns="67086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</a:rPr>
                <a:t>Shortfall in General Fund Requires Tax Increases in FY 2021 and FY 2023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605087" y="2585169"/>
              <a:ext cx="582217" cy="937320"/>
            </a:xfrm>
            <a:custGeom>
              <a:avLst/>
              <a:gdLst>
                <a:gd name="connsiteX0" fmla="*/ 0 w 582217"/>
                <a:gd name="connsiteY0" fmla="*/ 97038 h 937320"/>
                <a:gd name="connsiteX1" fmla="*/ 97038 w 582217"/>
                <a:gd name="connsiteY1" fmla="*/ 0 h 937320"/>
                <a:gd name="connsiteX2" fmla="*/ 485179 w 582217"/>
                <a:gd name="connsiteY2" fmla="*/ 0 h 937320"/>
                <a:gd name="connsiteX3" fmla="*/ 582217 w 582217"/>
                <a:gd name="connsiteY3" fmla="*/ 97038 h 937320"/>
                <a:gd name="connsiteX4" fmla="*/ 582217 w 582217"/>
                <a:gd name="connsiteY4" fmla="*/ 840282 h 937320"/>
                <a:gd name="connsiteX5" fmla="*/ 485179 w 582217"/>
                <a:gd name="connsiteY5" fmla="*/ 937320 h 937320"/>
                <a:gd name="connsiteX6" fmla="*/ 97038 w 582217"/>
                <a:gd name="connsiteY6" fmla="*/ 937320 h 937320"/>
                <a:gd name="connsiteX7" fmla="*/ 0 w 582217"/>
                <a:gd name="connsiteY7" fmla="*/ 840282 h 937320"/>
                <a:gd name="connsiteX8" fmla="*/ 0 w 582217"/>
                <a:gd name="connsiteY8" fmla="*/ 97038 h 9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2217" h="937320">
                  <a:moveTo>
                    <a:pt x="0" y="97038"/>
                  </a:moveTo>
                  <a:cubicBezTo>
                    <a:pt x="0" y="43445"/>
                    <a:pt x="43445" y="0"/>
                    <a:pt x="97038" y="0"/>
                  </a:cubicBezTo>
                  <a:lnTo>
                    <a:pt x="485179" y="0"/>
                  </a:lnTo>
                  <a:cubicBezTo>
                    <a:pt x="538772" y="0"/>
                    <a:pt x="582217" y="43445"/>
                    <a:pt x="582217" y="97038"/>
                  </a:cubicBezTo>
                  <a:lnTo>
                    <a:pt x="582217" y="840282"/>
                  </a:lnTo>
                  <a:cubicBezTo>
                    <a:pt x="582217" y="893875"/>
                    <a:pt x="538772" y="937320"/>
                    <a:pt x="485179" y="937320"/>
                  </a:cubicBezTo>
                  <a:lnTo>
                    <a:pt x="97038" y="937320"/>
                  </a:lnTo>
                  <a:cubicBezTo>
                    <a:pt x="43445" y="937320"/>
                    <a:pt x="0" y="893875"/>
                    <a:pt x="0" y="840282"/>
                  </a:cubicBezTo>
                  <a:lnTo>
                    <a:pt x="0" y="970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581" tIns="97001" rIns="165581" bIns="9700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1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5087" y="3569356"/>
            <a:ext cx="3949161" cy="937320"/>
            <a:chOff x="4605087" y="3569356"/>
            <a:chExt cx="3949161" cy="937320"/>
          </a:xfrm>
        </p:grpSpPr>
        <p:sp>
          <p:nvSpPr>
            <p:cNvPr id="14" name="Freeform 13"/>
            <p:cNvSpPr/>
            <p:nvPr/>
          </p:nvSpPr>
          <p:spPr>
            <a:xfrm>
              <a:off x="5184822" y="3663089"/>
              <a:ext cx="3369426" cy="749857"/>
            </a:xfrm>
            <a:custGeom>
              <a:avLst/>
              <a:gdLst>
                <a:gd name="connsiteX0" fmla="*/ 124978 w 749856"/>
                <a:gd name="connsiteY0" fmla="*/ 0 h 3369425"/>
                <a:gd name="connsiteX1" fmla="*/ 624878 w 749856"/>
                <a:gd name="connsiteY1" fmla="*/ 0 h 3369425"/>
                <a:gd name="connsiteX2" fmla="*/ 749856 w 749856"/>
                <a:gd name="connsiteY2" fmla="*/ 124978 h 3369425"/>
                <a:gd name="connsiteX3" fmla="*/ 749856 w 749856"/>
                <a:gd name="connsiteY3" fmla="*/ 3369425 h 3369425"/>
                <a:gd name="connsiteX4" fmla="*/ 749856 w 749856"/>
                <a:gd name="connsiteY4" fmla="*/ 3369425 h 3369425"/>
                <a:gd name="connsiteX5" fmla="*/ 0 w 749856"/>
                <a:gd name="connsiteY5" fmla="*/ 3369425 h 3369425"/>
                <a:gd name="connsiteX6" fmla="*/ 0 w 749856"/>
                <a:gd name="connsiteY6" fmla="*/ 3369425 h 3369425"/>
                <a:gd name="connsiteX7" fmla="*/ 0 w 749856"/>
                <a:gd name="connsiteY7" fmla="*/ 124978 h 3369425"/>
                <a:gd name="connsiteX8" fmla="*/ 124978 w 749856"/>
                <a:gd name="connsiteY8" fmla="*/ 0 h 33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856" h="3369425">
                  <a:moveTo>
                    <a:pt x="749856" y="561581"/>
                  </a:moveTo>
                  <a:lnTo>
                    <a:pt x="749856" y="2807844"/>
                  </a:lnTo>
                  <a:cubicBezTo>
                    <a:pt x="749856" y="3117993"/>
                    <a:pt x="737403" y="3369423"/>
                    <a:pt x="722042" y="3369423"/>
                  </a:cubicBezTo>
                  <a:lnTo>
                    <a:pt x="0" y="3369423"/>
                  </a:lnTo>
                  <a:lnTo>
                    <a:pt x="0" y="33694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722042" y="2"/>
                  </a:lnTo>
                  <a:cubicBezTo>
                    <a:pt x="737403" y="2"/>
                    <a:pt x="749856" y="251432"/>
                    <a:pt x="749856" y="561581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1" tIns="67085" rIns="97565" bIns="67086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</a:rPr>
                <a:t>Funding for Utility Line &amp; Street Combined Improvements Runs Out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605087" y="3569356"/>
              <a:ext cx="579734" cy="937320"/>
            </a:xfrm>
            <a:custGeom>
              <a:avLst/>
              <a:gdLst>
                <a:gd name="connsiteX0" fmla="*/ 0 w 579734"/>
                <a:gd name="connsiteY0" fmla="*/ 96624 h 937320"/>
                <a:gd name="connsiteX1" fmla="*/ 96624 w 579734"/>
                <a:gd name="connsiteY1" fmla="*/ 0 h 937320"/>
                <a:gd name="connsiteX2" fmla="*/ 483110 w 579734"/>
                <a:gd name="connsiteY2" fmla="*/ 0 h 937320"/>
                <a:gd name="connsiteX3" fmla="*/ 579734 w 579734"/>
                <a:gd name="connsiteY3" fmla="*/ 96624 h 937320"/>
                <a:gd name="connsiteX4" fmla="*/ 579734 w 579734"/>
                <a:gd name="connsiteY4" fmla="*/ 840696 h 937320"/>
                <a:gd name="connsiteX5" fmla="*/ 483110 w 579734"/>
                <a:gd name="connsiteY5" fmla="*/ 937320 h 937320"/>
                <a:gd name="connsiteX6" fmla="*/ 96624 w 579734"/>
                <a:gd name="connsiteY6" fmla="*/ 937320 h 937320"/>
                <a:gd name="connsiteX7" fmla="*/ 0 w 579734"/>
                <a:gd name="connsiteY7" fmla="*/ 840696 h 937320"/>
                <a:gd name="connsiteX8" fmla="*/ 0 w 579734"/>
                <a:gd name="connsiteY8" fmla="*/ 96624 h 9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734" h="937320">
                  <a:moveTo>
                    <a:pt x="0" y="96624"/>
                  </a:moveTo>
                  <a:cubicBezTo>
                    <a:pt x="0" y="43260"/>
                    <a:pt x="43260" y="0"/>
                    <a:pt x="96624" y="0"/>
                  </a:cubicBezTo>
                  <a:lnTo>
                    <a:pt x="483110" y="0"/>
                  </a:lnTo>
                  <a:cubicBezTo>
                    <a:pt x="536474" y="0"/>
                    <a:pt x="579734" y="43260"/>
                    <a:pt x="579734" y="96624"/>
                  </a:cubicBezTo>
                  <a:lnTo>
                    <a:pt x="579734" y="840696"/>
                  </a:lnTo>
                  <a:cubicBezTo>
                    <a:pt x="579734" y="894060"/>
                    <a:pt x="536474" y="937320"/>
                    <a:pt x="483110" y="937320"/>
                  </a:cubicBezTo>
                  <a:lnTo>
                    <a:pt x="96624" y="937320"/>
                  </a:lnTo>
                  <a:cubicBezTo>
                    <a:pt x="43260" y="937320"/>
                    <a:pt x="0" y="894060"/>
                    <a:pt x="0" y="840696"/>
                  </a:cubicBezTo>
                  <a:lnTo>
                    <a:pt x="0" y="9662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460" tIns="96880" rIns="165460" bIns="968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2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05087" y="4553543"/>
            <a:ext cx="3949161" cy="937320"/>
            <a:chOff x="4605087" y="4553543"/>
            <a:chExt cx="3949161" cy="937320"/>
          </a:xfrm>
        </p:grpSpPr>
        <p:sp>
          <p:nvSpPr>
            <p:cNvPr id="16" name="Freeform 15"/>
            <p:cNvSpPr/>
            <p:nvPr/>
          </p:nvSpPr>
          <p:spPr>
            <a:xfrm>
              <a:off x="5184822" y="4647275"/>
              <a:ext cx="3369426" cy="749857"/>
            </a:xfrm>
            <a:custGeom>
              <a:avLst/>
              <a:gdLst>
                <a:gd name="connsiteX0" fmla="*/ 124978 w 749856"/>
                <a:gd name="connsiteY0" fmla="*/ 0 h 3369425"/>
                <a:gd name="connsiteX1" fmla="*/ 624878 w 749856"/>
                <a:gd name="connsiteY1" fmla="*/ 0 h 3369425"/>
                <a:gd name="connsiteX2" fmla="*/ 749856 w 749856"/>
                <a:gd name="connsiteY2" fmla="*/ 124978 h 3369425"/>
                <a:gd name="connsiteX3" fmla="*/ 749856 w 749856"/>
                <a:gd name="connsiteY3" fmla="*/ 3369425 h 3369425"/>
                <a:gd name="connsiteX4" fmla="*/ 749856 w 749856"/>
                <a:gd name="connsiteY4" fmla="*/ 3369425 h 3369425"/>
                <a:gd name="connsiteX5" fmla="*/ 0 w 749856"/>
                <a:gd name="connsiteY5" fmla="*/ 3369425 h 3369425"/>
                <a:gd name="connsiteX6" fmla="*/ 0 w 749856"/>
                <a:gd name="connsiteY6" fmla="*/ 3369425 h 3369425"/>
                <a:gd name="connsiteX7" fmla="*/ 0 w 749856"/>
                <a:gd name="connsiteY7" fmla="*/ 124978 h 3369425"/>
                <a:gd name="connsiteX8" fmla="*/ 124978 w 749856"/>
                <a:gd name="connsiteY8" fmla="*/ 0 h 33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856" h="3369425">
                  <a:moveTo>
                    <a:pt x="749856" y="561581"/>
                  </a:moveTo>
                  <a:lnTo>
                    <a:pt x="749856" y="2807844"/>
                  </a:lnTo>
                  <a:cubicBezTo>
                    <a:pt x="749856" y="3117993"/>
                    <a:pt x="737403" y="3369423"/>
                    <a:pt x="722042" y="3369423"/>
                  </a:cubicBezTo>
                  <a:lnTo>
                    <a:pt x="0" y="3369423"/>
                  </a:lnTo>
                  <a:lnTo>
                    <a:pt x="0" y="33694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722042" y="2"/>
                  </a:lnTo>
                  <a:cubicBezTo>
                    <a:pt x="737403" y="2"/>
                    <a:pt x="749856" y="251432"/>
                    <a:pt x="749856" y="561581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1" tIns="67086" rIns="97565" bIns="67085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</a:rPr>
                <a:t>No Funding Available for Employee Compensation Market Adjustment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605087" y="4553543"/>
              <a:ext cx="579734" cy="937320"/>
            </a:xfrm>
            <a:custGeom>
              <a:avLst/>
              <a:gdLst>
                <a:gd name="connsiteX0" fmla="*/ 0 w 579734"/>
                <a:gd name="connsiteY0" fmla="*/ 96624 h 937320"/>
                <a:gd name="connsiteX1" fmla="*/ 96624 w 579734"/>
                <a:gd name="connsiteY1" fmla="*/ 0 h 937320"/>
                <a:gd name="connsiteX2" fmla="*/ 483110 w 579734"/>
                <a:gd name="connsiteY2" fmla="*/ 0 h 937320"/>
                <a:gd name="connsiteX3" fmla="*/ 579734 w 579734"/>
                <a:gd name="connsiteY3" fmla="*/ 96624 h 937320"/>
                <a:gd name="connsiteX4" fmla="*/ 579734 w 579734"/>
                <a:gd name="connsiteY4" fmla="*/ 840696 h 937320"/>
                <a:gd name="connsiteX5" fmla="*/ 483110 w 579734"/>
                <a:gd name="connsiteY5" fmla="*/ 937320 h 937320"/>
                <a:gd name="connsiteX6" fmla="*/ 96624 w 579734"/>
                <a:gd name="connsiteY6" fmla="*/ 937320 h 937320"/>
                <a:gd name="connsiteX7" fmla="*/ 0 w 579734"/>
                <a:gd name="connsiteY7" fmla="*/ 840696 h 937320"/>
                <a:gd name="connsiteX8" fmla="*/ 0 w 579734"/>
                <a:gd name="connsiteY8" fmla="*/ 96624 h 9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734" h="937320">
                  <a:moveTo>
                    <a:pt x="0" y="96624"/>
                  </a:moveTo>
                  <a:cubicBezTo>
                    <a:pt x="0" y="43260"/>
                    <a:pt x="43260" y="0"/>
                    <a:pt x="96624" y="0"/>
                  </a:cubicBezTo>
                  <a:lnTo>
                    <a:pt x="483110" y="0"/>
                  </a:lnTo>
                  <a:cubicBezTo>
                    <a:pt x="536474" y="0"/>
                    <a:pt x="579734" y="43260"/>
                    <a:pt x="579734" y="96624"/>
                  </a:cubicBezTo>
                  <a:lnTo>
                    <a:pt x="579734" y="840696"/>
                  </a:lnTo>
                  <a:cubicBezTo>
                    <a:pt x="579734" y="894060"/>
                    <a:pt x="536474" y="937320"/>
                    <a:pt x="483110" y="937320"/>
                  </a:cubicBezTo>
                  <a:lnTo>
                    <a:pt x="96624" y="937320"/>
                  </a:lnTo>
                  <a:cubicBezTo>
                    <a:pt x="43260" y="937320"/>
                    <a:pt x="0" y="894060"/>
                    <a:pt x="0" y="840696"/>
                  </a:cubicBezTo>
                  <a:lnTo>
                    <a:pt x="0" y="9662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460" tIns="96880" rIns="165460" bIns="968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3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05087" y="5537730"/>
            <a:ext cx="3949161" cy="937320"/>
            <a:chOff x="4605087" y="5537730"/>
            <a:chExt cx="3949161" cy="937320"/>
          </a:xfrm>
        </p:grpSpPr>
        <p:sp>
          <p:nvSpPr>
            <p:cNvPr id="18" name="Freeform 17"/>
            <p:cNvSpPr/>
            <p:nvPr/>
          </p:nvSpPr>
          <p:spPr>
            <a:xfrm>
              <a:off x="5184822" y="5631462"/>
              <a:ext cx="3369426" cy="749857"/>
            </a:xfrm>
            <a:custGeom>
              <a:avLst/>
              <a:gdLst>
                <a:gd name="connsiteX0" fmla="*/ 124978 w 749856"/>
                <a:gd name="connsiteY0" fmla="*/ 0 h 3369425"/>
                <a:gd name="connsiteX1" fmla="*/ 624878 w 749856"/>
                <a:gd name="connsiteY1" fmla="*/ 0 h 3369425"/>
                <a:gd name="connsiteX2" fmla="*/ 749856 w 749856"/>
                <a:gd name="connsiteY2" fmla="*/ 124978 h 3369425"/>
                <a:gd name="connsiteX3" fmla="*/ 749856 w 749856"/>
                <a:gd name="connsiteY3" fmla="*/ 3369425 h 3369425"/>
                <a:gd name="connsiteX4" fmla="*/ 749856 w 749856"/>
                <a:gd name="connsiteY4" fmla="*/ 3369425 h 3369425"/>
                <a:gd name="connsiteX5" fmla="*/ 0 w 749856"/>
                <a:gd name="connsiteY5" fmla="*/ 3369425 h 3369425"/>
                <a:gd name="connsiteX6" fmla="*/ 0 w 749856"/>
                <a:gd name="connsiteY6" fmla="*/ 3369425 h 3369425"/>
                <a:gd name="connsiteX7" fmla="*/ 0 w 749856"/>
                <a:gd name="connsiteY7" fmla="*/ 124978 h 3369425"/>
                <a:gd name="connsiteX8" fmla="*/ 124978 w 749856"/>
                <a:gd name="connsiteY8" fmla="*/ 0 h 3369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856" h="3369425">
                  <a:moveTo>
                    <a:pt x="749856" y="561581"/>
                  </a:moveTo>
                  <a:lnTo>
                    <a:pt x="749856" y="2807844"/>
                  </a:lnTo>
                  <a:cubicBezTo>
                    <a:pt x="749856" y="3117993"/>
                    <a:pt x="737403" y="3369423"/>
                    <a:pt x="722042" y="3369423"/>
                  </a:cubicBezTo>
                  <a:lnTo>
                    <a:pt x="0" y="3369423"/>
                  </a:lnTo>
                  <a:lnTo>
                    <a:pt x="0" y="3369423"/>
                  </a:lnTo>
                  <a:lnTo>
                    <a:pt x="0" y="2"/>
                  </a:lnTo>
                  <a:lnTo>
                    <a:pt x="0" y="2"/>
                  </a:lnTo>
                  <a:lnTo>
                    <a:pt x="722042" y="2"/>
                  </a:lnTo>
                  <a:cubicBezTo>
                    <a:pt x="737403" y="2"/>
                    <a:pt x="749856" y="251432"/>
                    <a:pt x="749856" y="561581"/>
                  </a:cubicBezTo>
                  <a:close/>
                </a:path>
              </a:pathLst>
            </a:custGeom>
            <a:solidFill>
              <a:schemeClr val="bg1">
                <a:alpha val="90000"/>
              </a:schemeClr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1" tIns="67086" rIns="97565" bIns="67085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  <a:latin typeface="+mj-lt"/>
                </a:rPr>
                <a:t>Five Year Financial Plan Excludes or Delays Many Important Items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4605087" y="5537730"/>
              <a:ext cx="579734" cy="937320"/>
            </a:xfrm>
            <a:custGeom>
              <a:avLst/>
              <a:gdLst>
                <a:gd name="connsiteX0" fmla="*/ 0 w 579734"/>
                <a:gd name="connsiteY0" fmla="*/ 96624 h 937320"/>
                <a:gd name="connsiteX1" fmla="*/ 96624 w 579734"/>
                <a:gd name="connsiteY1" fmla="*/ 0 h 937320"/>
                <a:gd name="connsiteX2" fmla="*/ 483110 w 579734"/>
                <a:gd name="connsiteY2" fmla="*/ 0 h 937320"/>
                <a:gd name="connsiteX3" fmla="*/ 579734 w 579734"/>
                <a:gd name="connsiteY3" fmla="*/ 96624 h 937320"/>
                <a:gd name="connsiteX4" fmla="*/ 579734 w 579734"/>
                <a:gd name="connsiteY4" fmla="*/ 840696 h 937320"/>
                <a:gd name="connsiteX5" fmla="*/ 483110 w 579734"/>
                <a:gd name="connsiteY5" fmla="*/ 937320 h 937320"/>
                <a:gd name="connsiteX6" fmla="*/ 96624 w 579734"/>
                <a:gd name="connsiteY6" fmla="*/ 937320 h 937320"/>
                <a:gd name="connsiteX7" fmla="*/ 0 w 579734"/>
                <a:gd name="connsiteY7" fmla="*/ 840696 h 937320"/>
                <a:gd name="connsiteX8" fmla="*/ 0 w 579734"/>
                <a:gd name="connsiteY8" fmla="*/ 96624 h 93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734" h="937320">
                  <a:moveTo>
                    <a:pt x="0" y="96624"/>
                  </a:moveTo>
                  <a:cubicBezTo>
                    <a:pt x="0" y="43260"/>
                    <a:pt x="43260" y="0"/>
                    <a:pt x="96624" y="0"/>
                  </a:cubicBezTo>
                  <a:lnTo>
                    <a:pt x="483110" y="0"/>
                  </a:lnTo>
                  <a:cubicBezTo>
                    <a:pt x="536474" y="0"/>
                    <a:pt x="579734" y="43260"/>
                    <a:pt x="579734" y="96624"/>
                  </a:cubicBezTo>
                  <a:lnTo>
                    <a:pt x="579734" y="840696"/>
                  </a:lnTo>
                  <a:cubicBezTo>
                    <a:pt x="579734" y="894060"/>
                    <a:pt x="536474" y="937320"/>
                    <a:pt x="483110" y="937320"/>
                  </a:cubicBezTo>
                  <a:lnTo>
                    <a:pt x="96624" y="937320"/>
                  </a:lnTo>
                  <a:cubicBezTo>
                    <a:pt x="43260" y="937320"/>
                    <a:pt x="0" y="894060"/>
                    <a:pt x="0" y="840696"/>
                  </a:cubicBezTo>
                  <a:lnTo>
                    <a:pt x="0" y="9662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460" tIns="96880" rIns="165460" bIns="968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4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368636" y="1075765"/>
            <a:ext cx="3394364" cy="929245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just"/>
            <a:r>
              <a:rPr lang="en-US" sz="1100" dirty="0"/>
              <a:t>The FY 2020 budget for the Town of Beaufort, less transfers, is $12,428,810.  The General Fund is balanced using the current 41.35-cent  property tax rate and cash reserves of  $260,000.  The Utility Fund is balanced using  current water and sewer rates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68636" y="2057400"/>
            <a:ext cx="3394364" cy="59069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1100" dirty="0"/>
              <a:t>However, the following critical issues arise when looking at future year financial projections. 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5848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6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utside Margins"/>
          <p:cNvSpPr/>
          <p:nvPr/>
        </p:nvSpPr>
        <p:spPr>
          <a:xfrm>
            <a:off x="103909" y="100853"/>
            <a:ext cx="8936182" cy="6656294"/>
          </a:xfrm>
          <a:prstGeom prst="rect">
            <a:avLst/>
          </a:prstGeom>
          <a:noFill/>
          <a:ln w="228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>
              <a:ln w="457200">
                <a:solidFill>
                  <a:schemeClr val="tx1"/>
                </a:solidFill>
              </a:ln>
            </a:endParaRPr>
          </a:p>
        </p:txBody>
      </p:sp>
      <p:grpSp>
        <p:nvGrpSpPr>
          <p:cNvPr id="158" name="Group 157"/>
          <p:cNvGrpSpPr/>
          <p:nvPr/>
        </p:nvGrpSpPr>
        <p:grpSpPr>
          <a:xfrm>
            <a:off x="5889938" y="672353"/>
            <a:ext cx="2838426" cy="572845"/>
            <a:chOff x="5643856" y="798576"/>
            <a:chExt cx="3122269" cy="649224"/>
          </a:xfrm>
        </p:grpSpPr>
        <p:sp>
          <p:nvSpPr>
            <p:cNvPr id="159" name="TextBox 158"/>
            <p:cNvSpPr txBox="1"/>
            <p:nvPr/>
          </p:nvSpPr>
          <p:spPr>
            <a:xfrm>
              <a:off x="5643856" y="798576"/>
              <a:ext cx="2770631" cy="64922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Boardwalk / Bulkhead Improvements</a:t>
              </a:r>
              <a:r>
                <a:rPr lang="en-US" sz="1100" dirty="0">
                  <a:latin typeface="Arial Narrow" panose="020B0606020202030204" pitchFamily="34" charset="0"/>
                </a:rPr>
                <a:t/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Finalize engineering and construction documents and reapply for grant funding.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0" name="Rectangle 159" title="Infrastructure Theme"/>
            <p:cNvSpPr/>
            <p:nvPr/>
          </p:nvSpPr>
          <p:spPr>
            <a:xfrm>
              <a:off x="8475180" y="897188"/>
              <a:ext cx="290945" cy="282388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5892694" y="1949083"/>
            <a:ext cx="2835670" cy="769441"/>
            <a:chOff x="5646888" y="2133600"/>
            <a:chExt cx="3119237" cy="872033"/>
          </a:xfrm>
        </p:grpSpPr>
        <p:sp>
          <p:nvSpPr>
            <p:cNvPr id="162" name="TextBox 161"/>
            <p:cNvSpPr txBox="1"/>
            <p:nvPr/>
          </p:nvSpPr>
          <p:spPr>
            <a:xfrm>
              <a:off x="5646888" y="2133600"/>
              <a:ext cx="2767599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Cedar Street Utility Line Improvements</a:t>
              </a:r>
              <a:br>
                <a:rPr lang="en-US" sz="1100" b="1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Replace utility lines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in conjunction with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NC DOT stormwater project.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8475180" y="2202094"/>
              <a:ext cx="290945" cy="282388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5892694" y="1309966"/>
            <a:ext cx="2835670" cy="600164"/>
            <a:chOff x="5646888" y="1447800"/>
            <a:chExt cx="3119237" cy="680186"/>
          </a:xfrm>
        </p:grpSpPr>
        <p:sp>
          <p:nvSpPr>
            <p:cNvPr id="165" name="TextBox 164"/>
            <p:cNvSpPr txBox="1"/>
            <p:nvPr/>
          </p:nvSpPr>
          <p:spPr>
            <a:xfrm>
              <a:off x="5646888" y="1447800"/>
              <a:ext cx="2767599" cy="680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Cedar Street Park</a:t>
              </a:r>
              <a:r>
                <a:rPr lang="en-US" sz="1100" dirty="0">
                  <a:latin typeface="Arial Narrow" panose="020B0606020202030204" pitchFamily="34" charset="0"/>
                </a:rPr>
                <a:t/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Receive property from NC DOT, prepare construction documents, and build.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8475180" y="1506147"/>
              <a:ext cx="290945" cy="592582"/>
              <a:chOff x="8475180" y="1678592"/>
              <a:chExt cx="290945" cy="592582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8475180" y="1678592"/>
                <a:ext cx="290945" cy="282388"/>
              </a:xfrm>
              <a:prstGeom prst="rect">
                <a:avLst/>
              </a:prstGeom>
              <a:blipFill dpi="0"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8" name="Picture 16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5180" y="2001418"/>
                <a:ext cx="290945" cy="269756"/>
              </a:xfrm>
              <a:prstGeom prst="rect">
                <a:avLst/>
              </a:prstGeom>
            </p:spPr>
          </p:pic>
        </p:grpSp>
      </p:grpSp>
      <p:grpSp>
        <p:nvGrpSpPr>
          <p:cNvPr id="169" name="Group 168"/>
          <p:cNvGrpSpPr/>
          <p:nvPr/>
        </p:nvGrpSpPr>
        <p:grpSpPr>
          <a:xfrm>
            <a:off x="6198707" y="4506026"/>
            <a:ext cx="2529657" cy="769441"/>
            <a:chOff x="5983502" y="4807803"/>
            <a:chExt cx="2782623" cy="872033"/>
          </a:xfrm>
        </p:grpSpPr>
        <p:sp>
          <p:nvSpPr>
            <p:cNvPr id="170" name="TextBox 169"/>
            <p:cNvSpPr txBox="1"/>
            <p:nvPr/>
          </p:nvSpPr>
          <p:spPr>
            <a:xfrm>
              <a:off x="5983502" y="4807803"/>
              <a:ext cx="2430985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Street Improvements</a:t>
              </a:r>
              <a:r>
                <a:rPr lang="en-US" sz="1100" dirty="0">
                  <a:latin typeface="Arial Narrow" panose="020B0606020202030204" pitchFamily="34" charset="0"/>
                </a:rPr>
                <a:t/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Resurface nearly 6 miles of streets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for which underlying utilities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 are in good condition.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71" name="Rectangle 170" title="Infrastructure Theme"/>
            <p:cNvSpPr/>
            <p:nvPr/>
          </p:nvSpPr>
          <p:spPr>
            <a:xfrm>
              <a:off x="8475180" y="4857487"/>
              <a:ext cx="290945" cy="282388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6198707" y="3708025"/>
            <a:ext cx="2529657" cy="769441"/>
            <a:chOff x="5983502" y="4045803"/>
            <a:chExt cx="2782623" cy="872033"/>
          </a:xfrm>
        </p:grpSpPr>
        <p:sp>
          <p:nvSpPr>
            <p:cNvPr id="173" name="TextBox 172"/>
            <p:cNvSpPr txBox="1"/>
            <p:nvPr/>
          </p:nvSpPr>
          <p:spPr>
            <a:xfrm>
              <a:off x="5983502" y="4045803"/>
              <a:ext cx="2430985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Stormwater Improvements Program</a:t>
              </a:r>
              <a:r>
                <a:rPr lang="en-US" sz="1100" dirty="0">
                  <a:latin typeface="Arial Narrow" panose="020B0606020202030204" pitchFamily="34" charset="0"/>
                </a:rPr>
                <a:t/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Prioritize projects,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develop program and budget,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and prepare revised fee schedule.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8475180" y="4159731"/>
              <a:ext cx="290945" cy="600446"/>
              <a:chOff x="8475180" y="4261692"/>
              <a:chExt cx="290945" cy="600446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5180" y="4579750"/>
                <a:ext cx="290945" cy="282388"/>
              </a:xfrm>
              <a:prstGeom prst="rect">
                <a:avLst/>
              </a:prstGeom>
            </p:spPr>
          </p:pic>
          <p:sp>
            <p:nvSpPr>
              <p:cNvPr id="176" name="Rectangle 175" title="Infrastructure Theme"/>
              <p:cNvSpPr/>
              <p:nvPr/>
            </p:nvSpPr>
            <p:spPr>
              <a:xfrm>
                <a:off x="8475180" y="4261692"/>
                <a:ext cx="290945" cy="282388"/>
              </a:xfrm>
              <a:prstGeom prst="rect">
                <a:avLst/>
              </a:prstGeom>
              <a:blipFill dpi="0"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7" name="Group 176"/>
          <p:cNvGrpSpPr/>
          <p:nvPr/>
        </p:nvGrpSpPr>
        <p:grpSpPr>
          <a:xfrm>
            <a:off x="5123341" y="5304027"/>
            <a:ext cx="3605023" cy="769441"/>
            <a:chOff x="4800600" y="5613737"/>
            <a:chExt cx="3965525" cy="872033"/>
          </a:xfrm>
        </p:grpSpPr>
        <p:sp>
          <p:nvSpPr>
            <p:cNvPr id="178" name="TextBox 177"/>
            <p:cNvSpPr txBox="1"/>
            <p:nvPr/>
          </p:nvSpPr>
          <p:spPr>
            <a:xfrm>
              <a:off x="4800600" y="5613737"/>
              <a:ext cx="3613887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Utility Line &amp; Street Improvements Combined Program</a:t>
              </a:r>
              <a:r>
                <a:rPr lang="en-US" sz="1100" dirty="0">
                  <a:latin typeface="Arial Narrow" panose="020B0606020202030204" pitchFamily="34" charset="0"/>
                </a:rPr>
                <a:t/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Engineer 3-block section of combined utility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and street improvements, bid out project,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and award construction contract.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79" name="Rectangle 178" title="Infrastructure Theme"/>
            <p:cNvSpPr/>
            <p:nvPr/>
          </p:nvSpPr>
          <p:spPr>
            <a:xfrm>
              <a:off x="8475180" y="5675376"/>
              <a:ext cx="290945" cy="282388"/>
            </a:xfrm>
            <a:prstGeom prst="rect">
              <a:avLst/>
            </a:prstGeom>
            <a:blipFill dpi="0" rotWithShape="1">
              <a:blip r:embed="rId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5892694" y="2747085"/>
            <a:ext cx="2835670" cy="938719"/>
            <a:chOff x="5646888" y="2971800"/>
            <a:chExt cx="3119237" cy="1063882"/>
          </a:xfrm>
        </p:grpSpPr>
        <p:sp>
          <p:nvSpPr>
            <p:cNvPr id="181" name="TextBox 180"/>
            <p:cNvSpPr txBox="1"/>
            <p:nvPr/>
          </p:nvSpPr>
          <p:spPr>
            <a:xfrm>
              <a:off x="5646888" y="2971800"/>
              <a:ext cx="2767599" cy="1063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b="1" dirty="0">
                  <a:latin typeface="Arial Narrow" panose="020B0606020202030204" pitchFamily="34" charset="0"/>
                </a:rPr>
                <a:t>Pedestrian Improvements</a:t>
              </a:r>
              <a:r>
                <a:rPr lang="en-US" sz="1100" dirty="0">
                  <a:latin typeface="Arial Narrow" panose="020B0606020202030204" pitchFamily="34" charset="0"/>
                </a:rPr>
                <a:t/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Improve safe access to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Randolph Johnson Park, Beaufort Middle School, Carteret County Library, </a:t>
              </a:r>
              <a:br>
                <a:rPr lang="en-US" sz="1100" dirty="0">
                  <a:latin typeface="Arial Narrow" panose="020B0606020202030204" pitchFamily="34" charset="0"/>
                </a:rPr>
              </a:br>
              <a:r>
                <a:rPr lang="en-US" sz="1100" dirty="0">
                  <a:latin typeface="Arial Narrow" panose="020B0606020202030204" pitchFamily="34" charset="0"/>
                </a:rPr>
                <a:t>and on west 100 block Turner Street. </a:t>
              </a:r>
              <a:endParaRPr lang="en-US" sz="11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8475180" y="3046856"/>
              <a:ext cx="290945" cy="592582"/>
              <a:chOff x="8475180" y="3353091"/>
              <a:chExt cx="290945" cy="592582"/>
            </a:xfrm>
          </p:grpSpPr>
          <p:sp>
            <p:nvSpPr>
              <p:cNvPr id="183" name="Rectangle 182"/>
              <p:cNvSpPr/>
              <p:nvPr/>
            </p:nvSpPr>
            <p:spPr>
              <a:xfrm>
                <a:off x="8475180" y="3353091"/>
                <a:ext cx="290945" cy="282388"/>
              </a:xfrm>
              <a:prstGeom prst="rect">
                <a:avLst/>
              </a:prstGeom>
              <a:blipFill dpi="0" rotWithShape="1">
                <a:blip r:embed="rId3" cstate="print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75180" y="3675917"/>
                <a:ext cx="290945" cy="269756"/>
              </a:xfrm>
              <a:prstGeom prst="rect">
                <a:avLst/>
              </a:prstGeom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-1524000" y="76200"/>
            <a:ext cx="8035637" cy="6311153"/>
            <a:chOff x="-1524000" y="76200"/>
            <a:chExt cx="8035637" cy="6311153"/>
          </a:xfrm>
        </p:grpSpPr>
        <p:grpSp>
          <p:nvGrpSpPr>
            <p:cNvPr id="2" name="Group 1"/>
            <p:cNvGrpSpPr/>
            <p:nvPr/>
          </p:nvGrpSpPr>
          <p:grpSpPr>
            <a:xfrm>
              <a:off x="-138545" y="471317"/>
              <a:ext cx="6650182" cy="5916036"/>
              <a:chOff x="-138545" y="471317"/>
              <a:chExt cx="6650182" cy="5916036"/>
            </a:xfrm>
          </p:grpSpPr>
          <p:grpSp>
            <p:nvGrpSpPr>
              <p:cNvPr id="131" name="Culture Background"/>
              <p:cNvGrpSpPr/>
              <p:nvPr/>
            </p:nvGrpSpPr>
            <p:grpSpPr>
              <a:xfrm>
                <a:off x="285398" y="471317"/>
                <a:ext cx="1797071" cy="1865887"/>
                <a:chOff x="263944" y="242943"/>
                <a:chExt cx="2174456" cy="2396626"/>
              </a:xfrm>
            </p:grpSpPr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908" y="592309"/>
                  <a:ext cx="1966816" cy="16061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33" name="Rectangle 132"/>
                <p:cNvSpPr/>
                <p:nvPr/>
              </p:nvSpPr>
              <p:spPr>
                <a:xfrm>
                  <a:off x="263944" y="242943"/>
                  <a:ext cx="2174456" cy="2396626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4" name="Leadership Background"/>
              <p:cNvGrpSpPr/>
              <p:nvPr/>
            </p:nvGrpSpPr>
            <p:grpSpPr>
              <a:xfrm>
                <a:off x="2663673" y="549747"/>
                <a:ext cx="1625467" cy="1687710"/>
                <a:chOff x="7932668" y="998211"/>
                <a:chExt cx="1538385" cy="1695566"/>
              </a:xfrm>
            </p:grpSpPr>
            <p:pic>
              <p:nvPicPr>
                <p:cNvPr id="135" name="Picture 134"/>
                <p:cNvPicPr>
                  <a:picLocks noChangeAspect="1"/>
                </p:cNvPicPr>
                <p:nvPr/>
              </p:nvPicPr>
              <p:blipFill>
                <a:blip r:embed="rId7" cstate="print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bright="7000" contrast="1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09429" y="1099372"/>
                  <a:ext cx="1384866" cy="1493244"/>
                </a:xfrm>
                <a:prstGeom prst="rect">
                  <a:avLst/>
                </a:prstGeom>
              </p:spPr>
            </p:pic>
            <p:sp>
              <p:nvSpPr>
                <p:cNvPr id="136" name="Rectangle 135"/>
                <p:cNvSpPr/>
                <p:nvPr/>
              </p:nvSpPr>
              <p:spPr>
                <a:xfrm>
                  <a:off x="7932668" y="998211"/>
                  <a:ext cx="1538385" cy="1695566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7" name="Environment Background"/>
              <p:cNvGrpSpPr/>
              <p:nvPr/>
            </p:nvGrpSpPr>
            <p:grpSpPr>
              <a:xfrm>
                <a:off x="310201" y="3964008"/>
                <a:ext cx="1648003" cy="1687712"/>
                <a:chOff x="-336081" y="2695122"/>
                <a:chExt cx="1994083" cy="2167772"/>
              </a:xfrm>
            </p:grpSpPr>
            <p:pic>
              <p:nvPicPr>
                <p:cNvPr id="138" name="Picture 137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36081" y="2752527"/>
                  <a:ext cx="1992582" cy="2052962"/>
                </a:xfrm>
                <a:prstGeom prst="rect">
                  <a:avLst/>
                </a:prstGeom>
              </p:spPr>
            </p:pic>
            <p:sp>
              <p:nvSpPr>
                <p:cNvPr id="139" name="Rectangle 138"/>
                <p:cNvSpPr/>
                <p:nvPr/>
              </p:nvSpPr>
              <p:spPr>
                <a:xfrm>
                  <a:off x="-308814" y="2695122"/>
                  <a:ext cx="1966816" cy="2167772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0" name="Infrastructure Background"/>
              <p:cNvGrpSpPr/>
              <p:nvPr/>
            </p:nvGrpSpPr>
            <p:grpSpPr>
              <a:xfrm>
                <a:off x="2298950" y="4466977"/>
                <a:ext cx="1625468" cy="1920376"/>
                <a:chOff x="609600" y="812189"/>
                <a:chExt cx="1966816" cy="2466616"/>
              </a:xfrm>
            </p:grpSpPr>
            <p:pic>
              <p:nvPicPr>
                <p:cNvPr id="141" name="Picture 140"/>
                <p:cNvPicPr>
                  <a:picLocks noChangeAspect="1"/>
                </p:cNvPicPr>
                <p:nvPr/>
              </p:nvPicPr>
              <p:blipFill>
                <a:blip r:embed="rId10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4539" y="812189"/>
                  <a:ext cx="1416938" cy="2356246"/>
                </a:xfrm>
                <a:prstGeom prst="rect">
                  <a:avLst/>
                </a:prstGeom>
              </p:spPr>
            </p:pic>
            <p:sp>
              <p:nvSpPr>
                <p:cNvPr id="142" name="Rectangle 141"/>
                <p:cNvSpPr/>
                <p:nvPr/>
              </p:nvSpPr>
              <p:spPr>
                <a:xfrm>
                  <a:off x="609600" y="1111035"/>
                  <a:ext cx="1966816" cy="2167770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3" name="Economic Development Background"/>
              <p:cNvGrpSpPr/>
              <p:nvPr/>
            </p:nvGrpSpPr>
            <p:grpSpPr>
              <a:xfrm>
                <a:off x="4366455" y="3294530"/>
                <a:ext cx="1946271" cy="2020797"/>
                <a:chOff x="7284367" y="4360008"/>
                <a:chExt cx="1966816" cy="2167770"/>
              </a:xfrm>
            </p:grpSpPr>
            <p:pic>
              <p:nvPicPr>
                <p:cNvPr id="144" name="Picture 143"/>
                <p:cNvPicPr>
                  <a:picLocks noChangeAspect="1"/>
                </p:cNvPicPr>
                <p:nvPr/>
              </p:nvPicPr>
              <p:blipFill>
                <a:blip r:embed="rId11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40152" y="4579460"/>
                  <a:ext cx="1597728" cy="1646144"/>
                </a:xfrm>
                <a:prstGeom prst="rect">
                  <a:avLst/>
                </a:prstGeom>
              </p:spPr>
            </p:pic>
            <p:sp>
              <p:nvSpPr>
                <p:cNvPr id="145" name="Rectangle 144"/>
                <p:cNvSpPr/>
                <p:nvPr/>
              </p:nvSpPr>
              <p:spPr>
                <a:xfrm>
                  <a:off x="7284367" y="4360008"/>
                  <a:ext cx="1966816" cy="2167770"/>
                </a:xfrm>
                <a:prstGeom prst="rect">
                  <a:avLst/>
                </a:prstGeom>
                <a:solidFill>
                  <a:srgbClr val="FFFFFF">
                    <a:alpha val="92157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146" name="Guiding Themes" descr="Honeycomb layout showing five guiding themes.  Each theme is listed in the graphic as follows. " title="Guiding Themes Diagram"/>
              <p:cNvGraphicFramePr/>
              <p:nvPr>
                <p:extLst>
                  <p:ext uri="{D42A27DB-BD31-4B8C-83A1-F6EECF244321}">
                    <p14:modId xmlns:p14="http://schemas.microsoft.com/office/powerpoint/2010/main" val="4209960108"/>
                  </p:ext>
                </p:extLst>
              </p:nvPr>
            </p:nvGraphicFramePr>
            <p:xfrm>
              <a:off x="478612" y="1246773"/>
              <a:ext cx="5219145" cy="327776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  <p:sp>
            <p:nvSpPr>
              <p:cNvPr id="147" name="Culture"/>
              <p:cNvSpPr/>
              <p:nvPr/>
            </p:nvSpPr>
            <p:spPr>
              <a:xfrm>
                <a:off x="371201" y="685800"/>
                <a:ext cx="1625468" cy="26750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82039" tIns="41019" rIns="82039" bIns="41019">
                <a:spAutoFit/>
              </a:bodyPr>
              <a:lstStyle/>
              <a:p>
                <a:pPr algn="ctr"/>
                <a:r>
                  <a:rPr lang="en-US" sz="12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Culture</a:t>
                </a:r>
              </a:p>
            </p:txBody>
          </p:sp>
          <p:sp>
            <p:nvSpPr>
              <p:cNvPr id="148" name="Culture Description"/>
              <p:cNvSpPr txBox="1"/>
              <p:nvPr/>
            </p:nvSpPr>
            <p:spPr>
              <a:xfrm>
                <a:off x="-138545" y="1005917"/>
                <a:ext cx="2644959" cy="813021"/>
              </a:xfrm>
              <a:prstGeom prst="rect">
                <a:avLst/>
              </a:prstGeom>
              <a:noFill/>
            </p:spPr>
            <p:txBody>
              <a:bodyPr wrap="square" lIns="73639" tIns="36819" rIns="73639" bIns="36819" rtlCol="0">
                <a:spAutoFit/>
              </a:bodyPr>
              <a:lstStyle>
                <a:defPPr>
                  <a:defRPr lang="en-US"/>
                </a:defPPr>
                <a:lvl1pPr algn="ctr"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200" dirty="0"/>
                  <a:t>Nurture thriving families, </a:t>
                </a:r>
                <a:br>
                  <a:rPr lang="en-US" sz="1200" dirty="0"/>
                </a:br>
                <a:r>
                  <a:rPr lang="en-US" sz="1200" dirty="0"/>
                  <a:t>create excellent educational </a:t>
                </a:r>
                <a:br>
                  <a:rPr lang="en-US" sz="1200" dirty="0"/>
                </a:br>
                <a:r>
                  <a:rPr lang="en-US" sz="1200" dirty="0"/>
                  <a:t>opportunities, and cultivate </a:t>
                </a:r>
                <a:br>
                  <a:rPr lang="en-US" sz="1200" dirty="0"/>
                </a:br>
                <a:r>
                  <a:rPr lang="en-US" sz="1200" dirty="0"/>
                  <a:t>a caring coastal community</a:t>
                </a:r>
              </a:p>
            </p:txBody>
          </p:sp>
          <p:sp>
            <p:nvSpPr>
              <p:cNvPr id="149" name="Leadership"/>
              <p:cNvSpPr/>
              <p:nvPr/>
            </p:nvSpPr>
            <p:spPr>
              <a:xfrm>
                <a:off x="2785965" y="873659"/>
                <a:ext cx="1380887" cy="26750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82039" tIns="41019" rIns="82039" bIns="41019">
                <a:spAutoFit/>
              </a:bodyPr>
              <a:lstStyle/>
              <a:p>
                <a:pPr algn="ctr"/>
                <a:r>
                  <a:rPr lang="en-US" sz="12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Leadership</a:t>
                </a:r>
              </a:p>
            </p:txBody>
          </p:sp>
          <p:sp>
            <p:nvSpPr>
              <p:cNvPr id="150" name="Leadership Description"/>
              <p:cNvSpPr txBox="1"/>
              <p:nvPr/>
            </p:nvSpPr>
            <p:spPr>
              <a:xfrm>
                <a:off x="2487522" y="1146102"/>
                <a:ext cx="1977775" cy="628355"/>
              </a:xfrm>
              <a:prstGeom prst="rect">
                <a:avLst/>
              </a:prstGeom>
              <a:noFill/>
            </p:spPr>
            <p:txBody>
              <a:bodyPr wrap="square" lIns="73639" tIns="36819" rIns="73639" bIns="36819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Engage, identify goals, develop plans and take action</a:t>
                </a:r>
              </a:p>
            </p:txBody>
          </p:sp>
          <p:sp>
            <p:nvSpPr>
              <p:cNvPr id="151" name="Environment"/>
              <p:cNvSpPr/>
              <p:nvPr/>
            </p:nvSpPr>
            <p:spPr>
              <a:xfrm>
                <a:off x="332736" y="4217396"/>
                <a:ext cx="1625468" cy="26750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82039" tIns="41019" rIns="82039" bIns="41019">
                <a:spAutoFit/>
              </a:bodyPr>
              <a:lstStyle/>
              <a:p>
                <a:pPr algn="ctr"/>
                <a:r>
                  <a:rPr lang="en-US" sz="12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Environment</a:t>
                </a:r>
              </a:p>
            </p:txBody>
          </p:sp>
          <p:sp>
            <p:nvSpPr>
              <p:cNvPr id="152" name="Environment Description"/>
              <p:cNvSpPr txBox="1"/>
              <p:nvPr/>
            </p:nvSpPr>
            <p:spPr>
              <a:xfrm>
                <a:off x="138546" y="4493627"/>
                <a:ext cx="2013848" cy="997687"/>
              </a:xfrm>
              <a:prstGeom prst="rect">
                <a:avLst/>
              </a:prstGeom>
              <a:noFill/>
            </p:spPr>
            <p:txBody>
              <a:bodyPr wrap="square" lIns="73639" tIns="36819" rIns="73639" bIns="36819" rtlCol="0">
                <a:spAutoFit/>
              </a:bodyPr>
              <a:lstStyle>
                <a:defPPr>
                  <a:defRPr lang="en-US"/>
                </a:defPPr>
                <a:lvl1pPr algn="ctr">
                  <a:defRPr sz="1800"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r>
                  <a:rPr lang="en-US" sz="1200" dirty="0"/>
                  <a:t>Protect and enhance </a:t>
                </a:r>
                <a:br>
                  <a:rPr lang="en-US" sz="1200" dirty="0"/>
                </a:br>
                <a:r>
                  <a:rPr lang="en-US" sz="1200" dirty="0"/>
                  <a:t>the coastal environment; prepare for natural disasters and climate change</a:t>
                </a:r>
              </a:p>
            </p:txBody>
          </p:sp>
          <p:sp>
            <p:nvSpPr>
              <p:cNvPr id="153" name="Infrastructure"/>
              <p:cNvSpPr/>
              <p:nvPr/>
            </p:nvSpPr>
            <p:spPr>
              <a:xfrm>
                <a:off x="2298950" y="4843152"/>
                <a:ext cx="1625468" cy="267505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82039" tIns="41019" rIns="82039" bIns="41019">
                <a:spAutoFit/>
              </a:bodyPr>
              <a:lstStyle/>
              <a:p>
                <a:pPr algn="ctr"/>
                <a:r>
                  <a:rPr lang="en-US" sz="12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Infrastructure</a:t>
                </a:r>
              </a:p>
            </p:txBody>
          </p:sp>
          <p:sp>
            <p:nvSpPr>
              <p:cNvPr id="154" name="Infrastructure Description"/>
              <p:cNvSpPr txBox="1"/>
              <p:nvPr/>
            </p:nvSpPr>
            <p:spPr>
              <a:xfrm>
                <a:off x="1801091" y="5115596"/>
                <a:ext cx="2621184" cy="813021"/>
              </a:xfrm>
              <a:prstGeom prst="rect">
                <a:avLst/>
              </a:prstGeom>
              <a:noFill/>
            </p:spPr>
            <p:txBody>
              <a:bodyPr wrap="square" lIns="73639" tIns="36819" rIns="73639" bIns="36819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Secure our future </a:t>
                </a:r>
                <a:b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by maintaining </a:t>
                </a:r>
                <a:b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Town roads, buildings, </a:t>
                </a:r>
                <a:b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parks, waterways, and utilities</a:t>
                </a:r>
              </a:p>
            </p:txBody>
          </p:sp>
          <p:sp>
            <p:nvSpPr>
              <p:cNvPr id="155" name="Economic Development"/>
              <p:cNvSpPr/>
              <p:nvPr/>
            </p:nvSpPr>
            <p:spPr>
              <a:xfrm>
                <a:off x="3890453" y="3646310"/>
                <a:ext cx="2621184" cy="452171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82039" tIns="41019" rIns="82039" bIns="41019">
                <a:spAutoFit/>
              </a:bodyPr>
              <a:lstStyle/>
              <a:p>
                <a:pPr algn="ctr"/>
                <a:r>
                  <a:rPr lang="en-US" sz="12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Economic</a:t>
                </a:r>
              </a:p>
              <a:p>
                <a:pPr algn="ctr"/>
                <a:r>
                  <a:rPr lang="en-US" sz="1200" b="1" dirty="0">
                    <a:latin typeface="Arial Black" panose="020B0A040201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  <p:sp>
            <p:nvSpPr>
              <p:cNvPr id="156" name="Economic Development Description"/>
              <p:cNvSpPr txBox="1"/>
              <p:nvPr/>
            </p:nvSpPr>
            <p:spPr>
              <a:xfrm>
                <a:off x="3931767" y="4065060"/>
                <a:ext cx="2538555" cy="813021"/>
              </a:xfrm>
              <a:prstGeom prst="rect">
                <a:avLst/>
              </a:prstGeom>
              <a:noFill/>
            </p:spPr>
            <p:txBody>
              <a:bodyPr wrap="square" lIns="73639" tIns="36819" rIns="73639" bIns="36819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Support visitor and maritime </a:t>
                </a:r>
                <a:b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sectors, expand marine </a:t>
                </a:r>
              </a:p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sciences, and foster entrepreneurship</a:t>
                </a:r>
              </a:p>
            </p:txBody>
          </p:sp>
        </p:grpSp>
        <p:sp>
          <p:nvSpPr>
            <p:cNvPr id="61" name="Page Title"/>
            <p:cNvSpPr txBox="1"/>
            <p:nvPr/>
          </p:nvSpPr>
          <p:spPr>
            <a:xfrm>
              <a:off x="-1524000" y="76200"/>
              <a:ext cx="4023044" cy="477031"/>
            </a:xfrm>
            <a:prstGeom prst="rect">
              <a:avLst/>
            </a:prstGeom>
            <a:noFill/>
          </p:spPr>
          <p:txBody>
            <a:bodyPr wrap="square" lIns="91418" tIns="45709" rIns="91418" bIns="45709" rtlCol="0">
              <a:spAutoFit/>
            </a:bodyPr>
            <a:lstStyle/>
            <a:p>
              <a:pPr algn="r"/>
              <a:r>
                <a:rPr lang="en-US" sz="2500" dirty="0" smtClean="0">
                  <a:solidFill>
                    <a:schemeClr val="accent1">
                      <a:lumMod val="50000"/>
                    </a:schemeClr>
                  </a:solidFill>
                  <a:latin typeface="Impact" panose="020B0806030902050204" pitchFamily="34" charset="0"/>
                </a:rPr>
                <a:t>Guiding Themes</a:t>
              </a:r>
              <a:endParaRPr lang="en-US" sz="25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2" name="Page Title"/>
          <p:cNvSpPr txBox="1"/>
          <p:nvPr/>
        </p:nvSpPr>
        <p:spPr>
          <a:xfrm>
            <a:off x="3420518" y="76200"/>
            <a:ext cx="5446392" cy="477031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pPr algn="r"/>
            <a:r>
              <a:rPr lang="en-US" sz="25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Strategic Budget Items for 2019-2020</a:t>
            </a:r>
            <a:endParaRPr lang="en-US" sz="25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2049" name="More Info"/>
          <p:cNvGrpSpPr/>
          <p:nvPr/>
        </p:nvGrpSpPr>
        <p:grpSpPr>
          <a:xfrm>
            <a:off x="-346364" y="6039971"/>
            <a:ext cx="9490364" cy="549088"/>
            <a:chOff x="-381000" y="6845300"/>
            <a:chExt cx="10439400" cy="622300"/>
          </a:xfrm>
        </p:grpSpPr>
        <p:sp>
          <p:nvSpPr>
            <p:cNvPr id="5" name="Want More Info"/>
            <p:cNvSpPr txBox="1"/>
            <p:nvPr/>
          </p:nvSpPr>
          <p:spPr>
            <a:xfrm>
              <a:off x="295184" y="6845300"/>
              <a:ext cx="1824878" cy="4185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Want More Info?</a:t>
              </a:r>
              <a:endParaRPr lang="en-US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Web Address"/>
            <p:cNvSpPr/>
            <p:nvPr/>
          </p:nvSpPr>
          <p:spPr>
            <a:xfrm flipH="1">
              <a:off x="-381000" y="7162800"/>
              <a:ext cx="10439400" cy="304800"/>
            </a:xfrm>
            <a:prstGeom prst="homePlat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320040" bIns="45720" rtlCol="0" anchor="ctr"/>
            <a:lstStyle/>
            <a:p>
              <a:r>
                <a:rPr lang="en-US" sz="9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To </a:t>
              </a:r>
              <a:r>
                <a:rPr lang="en-US" sz="9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 more about the budget, please visit www.beaufortnc.org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24616" y="6096000"/>
            <a:ext cx="1149589" cy="1524000"/>
            <a:chOff x="8001000" y="5334000"/>
            <a:chExt cx="1149589" cy="1524000"/>
          </a:xfrm>
        </p:grpSpPr>
        <p:sp>
          <p:nvSpPr>
            <p:cNvPr id="64" name="Pentagon 63"/>
            <p:cNvSpPr/>
            <p:nvPr/>
          </p:nvSpPr>
          <p:spPr>
            <a:xfrm flipH="1">
              <a:off x="8001000" y="5334000"/>
              <a:ext cx="1143000" cy="1524000"/>
            </a:xfrm>
            <a:prstGeom prst="homePlat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358384" y="5486400"/>
              <a:ext cx="7922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4-9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71749" y="5334000"/>
              <a:ext cx="678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490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8024616" y="6096000"/>
            <a:ext cx="1276649" cy="1524000"/>
            <a:chOff x="8001000" y="5334000"/>
            <a:chExt cx="1276649" cy="1524000"/>
          </a:xfrm>
        </p:grpSpPr>
        <p:sp>
          <p:nvSpPr>
            <p:cNvPr id="52" name="Pentagon 51"/>
            <p:cNvSpPr/>
            <p:nvPr/>
          </p:nvSpPr>
          <p:spPr>
            <a:xfrm flipH="1">
              <a:off x="8001000" y="5334000"/>
              <a:ext cx="1143000" cy="1524000"/>
            </a:xfrm>
            <a:prstGeom prst="homePlat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8282184" y="5486400"/>
              <a:ext cx="9954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9-11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471749" y="5334000"/>
              <a:ext cx="6788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18" y="2194870"/>
            <a:ext cx="2777882" cy="35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Shape 21"/>
          <p:cNvSpPr/>
          <p:nvPr/>
        </p:nvSpPr>
        <p:spPr>
          <a:xfrm rot="2104401">
            <a:off x="-557419" y="-614917"/>
            <a:ext cx="6505126" cy="3029721"/>
          </a:xfrm>
          <a:prstGeom prst="swooshArrow">
            <a:avLst>
              <a:gd name="adj1" fmla="val 24235"/>
              <a:gd name="adj2" fmla="val 27853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23198"/>
          </a:xfrm>
          <a:noFill/>
        </p:spPr>
        <p:txBody>
          <a:bodyPr vert="horz" wrap="square" lIns="91418" tIns="45709" rIns="91418" bIns="45709" rtlCol="0" anchor="ctr">
            <a:spAutoFit/>
          </a:bodyPr>
          <a:lstStyle/>
          <a:p>
            <a:pPr algn="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Factors Influencing the Budget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81000" y="1403180"/>
            <a:ext cx="4953000" cy="5226220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County Property Revaluation Delayed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Dedicated Funding for Infrastructure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Infrastructure Inventory and Analysis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Retirement System Contribution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Employee Compensation Market Analysis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6227574" y="6096000"/>
            <a:ext cx="2971760" cy="1524000"/>
            <a:chOff x="6203958" y="5334000"/>
            <a:chExt cx="2971760" cy="1524000"/>
          </a:xfrm>
        </p:grpSpPr>
        <p:sp>
          <p:nvSpPr>
            <p:cNvPr id="52" name="Pentagon 51"/>
            <p:cNvSpPr/>
            <p:nvPr/>
          </p:nvSpPr>
          <p:spPr>
            <a:xfrm flipH="1">
              <a:off x="6203958" y="5334000"/>
              <a:ext cx="2940042" cy="1524000"/>
            </a:xfrm>
            <a:prstGeom prst="homePlat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05784" y="5486400"/>
              <a:ext cx="25699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19-20, 86-87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471749" y="5334000"/>
              <a:ext cx="6868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PAGES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18" y="2194870"/>
            <a:ext cx="2777882" cy="35963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Shape 21"/>
          <p:cNvSpPr/>
          <p:nvPr/>
        </p:nvSpPr>
        <p:spPr>
          <a:xfrm rot="2104401">
            <a:off x="-557419" y="-614917"/>
            <a:ext cx="6505126" cy="3029721"/>
          </a:xfrm>
          <a:prstGeom prst="swooshArrow">
            <a:avLst>
              <a:gd name="adj1" fmla="val 24235"/>
              <a:gd name="adj2" fmla="val 2785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23198"/>
          </a:xfrm>
          <a:noFill/>
        </p:spPr>
        <p:txBody>
          <a:bodyPr vert="horz" wrap="square" lIns="91418" tIns="45709" rIns="91418" bIns="45709" rtlCol="0" anchor="ctr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Financial Policy Considerations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>
          <a:xfrm>
            <a:off x="304800" y="1479380"/>
            <a:ext cx="4953000" cy="5226220"/>
          </a:xfr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Keep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cash reserves in General and Utility Funds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at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defined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levels.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Keep water and sewer 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rates at proper levels for Utility Fund to be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self-supporting.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Ensure debt service does not exceed debt limits as defined for each fund.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sz="28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5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23198"/>
          </a:xfrm>
          <a:solidFill>
            <a:schemeClr val="bg1"/>
          </a:solidFill>
        </p:spPr>
        <p:txBody>
          <a:bodyPr vert="horz" wrap="square" lIns="91418" tIns="45709" rIns="91418" bIns="45709" rtlCol="0" anchor="ctr">
            <a:spAutoFit/>
          </a:bodyPr>
          <a:lstStyle/>
          <a:p>
            <a:pPr algn="r"/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  <a:ea typeface="+mn-ea"/>
                <a:cs typeface="+mn-cs"/>
              </a:rPr>
              <a:t>FY 2020 Budget Informs the Five Year Financial Plan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Impact" panose="020B0806030902050204" pitchFamily="34" charset="0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029575" y="6096000"/>
            <a:ext cx="1190625" cy="1524000"/>
            <a:chOff x="8001000" y="5334000"/>
            <a:chExt cx="1190625" cy="1524000"/>
          </a:xfrm>
        </p:grpSpPr>
        <p:sp>
          <p:nvSpPr>
            <p:cNvPr id="8" name="Pentagon 7"/>
            <p:cNvSpPr/>
            <p:nvPr/>
          </p:nvSpPr>
          <p:spPr>
            <a:xfrm flipH="1">
              <a:off x="8001000" y="5334000"/>
              <a:ext cx="1143000" cy="1524000"/>
            </a:xfrm>
            <a:prstGeom prst="homePlat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04844" y="5464314"/>
              <a:ext cx="8867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154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505334" y="5334000"/>
              <a:ext cx="5810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</a:t>
              </a: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59" y="1752600"/>
            <a:ext cx="8229600" cy="361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429000" y="3657600"/>
            <a:ext cx="5104909" cy="762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428999" y="5257800"/>
            <a:ext cx="5104909" cy="1524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0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891" y="1130116"/>
            <a:ext cx="7924309" cy="50961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7" y="1100202"/>
            <a:ext cx="7894826" cy="516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Critical Issue 1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45775" y="223214"/>
            <a:ext cx="3369425" cy="749856"/>
            <a:chOff x="1238759" y="95682"/>
            <a:chExt cx="3369425" cy="749856"/>
          </a:xfrm>
        </p:grpSpPr>
        <p:sp>
          <p:nvSpPr>
            <p:cNvPr id="11" name="Round Same Side Corner Rectangle 10"/>
            <p:cNvSpPr/>
            <p:nvPr/>
          </p:nvSpPr>
          <p:spPr>
            <a:xfrm rot="5400000">
              <a:off x="2548544" y="-1214103"/>
              <a:ext cx="749856" cy="3369425"/>
            </a:xfrm>
            <a:prstGeom prst="round2Same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 Same Side Corner Rectangle 4"/>
            <p:cNvSpPr/>
            <p:nvPr/>
          </p:nvSpPr>
          <p:spPr>
            <a:xfrm>
              <a:off x="1238760" y="132286"/>
              <a:ext cx="3332820" cy="67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</a:rPr>
                <a:t>Shortfall in General Fund Requires Tax Increases in FY 2021 and FY 2023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16775" y="129480"/>
            <a:ext cx="3428999" cy="937320"/>
            <a:chOff x="656541" y="1948"/>
            <a:chExt cx="582217" cy="937320"/>
          </a:xfrm>
        </p:grpSpPr>
        <p:sp>
          <p:nvSpPr>
            <p:cNvPr id="9" name="Rounded Rectangle 8"/>
            <p:cNvSpPr/>
            <p:nvPr/>
          </p:nvSpPr>
          <p:spPr>
            <a:xfrm>
              <a:off x="656541" y="1948"/>
              <a:ext cx="582217" cy="93732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684962" y="30369"/>
              <a:ext cx="525375" cy="880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Critical Issue 1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067175" y="1905000"/>
            <a:ext cx="1066800" cy="228600"/>
          </a:xfrm>
          <a:prstGeom prst="roundRect">
            <a:avLst/>
          </a:prstGeom>
          <a:solidFill>
            <a:srgbClr val="D55E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48400" y="1905000"/>
            <a:ext cx="1066800" cy="228600"/>
          </a:xfrm>
          <a:prstGeom prst="roundRect">
            <a:avLst/>
          </a:prstGeom>
          <a:solidFill>
            <a:srgbClr val="D55E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924175" y="3228975"/>
            <a:ext cx="3429000" cy="228600"/>
          </a:xfrm>
          <a:prstGeom prst="roundRect">
            <a:avLst/>
          </a:prstGeom>
          <a:solidFill>
            <a:srgbClr val="D55E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029575" y="6096000"/>
            <a:ext cx="1190625" cy="1524000"/>
            <a:chOff x="8001000" y="5334000"/>
            <a:chExt cx="1190625" cy="1524000"/>
          </a:xfrm>
          <a:noFill/>
        </p:grpSpPr>
        <p:sp>
          <p:nvSpPr>
            <p:cNvPr id="21" name="Pentagon 20"/>
            <p:cNvSpPr/>
            <p:nvPr/>
          </p:nvSpPr>
          <p:spPr>
            <a:xfrm flipH="1">
              <a:off x="8001000" y="5334000"/>
              <a:ext cx="1143000" cy="152400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04844" y="5464314"/>
              <a:ext cx="88678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161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505334" y="5334000"/>
              <a:ext cx="58907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7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7050" y="1143000"/>
            <a:ext cx="7931150" cy="510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Critical Issue 2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6776" y="129480"/>
            <a:ext cx="3428999" cy="937320"/>
            <a:chOff x="656541" y="1948"/>
            <a:chExt cx="582217" cy="937320"/>
          </a:xfrm>
        </p:grpSpPr>
        <p:sp>
          <p:nvSpPr>
            <p:cNvPr id="9" name="Rounded Rectangle 8"/>
            <p:cNvSpPr/>
            <p:nvPr/>
          </p:nvSpPr>
          <p:spPr>
            <a:xfrm>
              <a:off x="656541" y="1948"/>
              <a:ext cx="582217" cy="93732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684962" y="30369"/>
              <a:ext cx="525375" cy="880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Critical Issue 2 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891272" cy="405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315201" y="3656341"/>
            <a:ext cx="1066800" cy="229859"/>
          </a:xfrm>
          <a:prstGeom prst="roundRect">
            <a:avLst/>
          </a:prstGeom>
          <a:solidFill>
            <a:srgbClr val="D55E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945775" y="223212"/>
            <a:ext cx="3369425" cy="749856"/>
            <a:chOff x="1236276" y="1079869"/>
            <a:chExt cx="3369425" cy="749856"/>
          </a:xfrm>
        </p:grpSpPr>
        <p:sp>
          <p:nvSpPr>
            <p:cNvPr id="21" name="Round Same Side Corner Rectangle 20"/>
            <p:cNvSpPr/>
            <p:nvPr/>
          </p:nvSpPr>
          <p:spPr>
            <a:xfrm rot="5400000">
              <a:off x="2546061" y="-229916"/>
              <a:ext cx="749856" cy="336942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 Same Side Corner Rectangle 4"/>
            <p:cNvSpPr/>
            <p:nvPr/>
          </p:nvSpPr>
          <p:spPr>
            <a:xfrm>
              <a:off x="1236277" y="1116473"/>
              <a:ext cx="3332820" cy="67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</a:rPr>
                <a:t>Funding for Utility Line &amp; Street Combined Improvements Runs Out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7315200" y="4724400"/>
            <a:ext cx="1066800" cy="252845"/>
          </a:xfrm>
          <a:prstGeom prst="roundRect">
            <a:avLst/>
          </a:prstGeom>
          <a:solidFill>
            <a:srgbClr val="D55E00">
              <a:alpha val="2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03122" y="5257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At spending levels shown, it will take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40+ years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complete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Utility Line &amp; Street Improvements Combined Program.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29575" y="6096000"/>
            <a:ext cx="1190625" cy="1524000"/>
            <a:chOff x="8001000" y="5334000"/>
            <a:chExt cx="1190625" cy="1524000"/>
          </a:xfrm>
          <a:noFill/>
        </p:grpSpPr>
        <p:sp>
          <p:nvSpPr>
            <p:cNvPr id="16" name="Pentagon 15"/>
            <p:cNvSpPr/>
            <p:nvPr/>
          </p:nvSpPr>
          <p:spPr>
            <a:xfrm flipH="1">
              <a:off x="8001000" y="5334000"/>
              <a:ext cx="1143000" cy="152400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304844" y="5464314"/>
              <a:ext cx="886781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156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05334" y="5334000"/>
              <a:ext cx="58907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70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Critical Issue 3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143000"/>
            <a:ext cx="7924800" cy="50833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To compete with coastal NC towns of similar size and meet State employee minimum wage requires adjusting employee compensation: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General Fund - $353,000 increase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78% of cost in Fire &amp; Police; 12% in Public Works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4.38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cent tax rate equivalent in FY 2020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Utility Fund - $27,000 increase</a:t>
            </a:r>
          </a:p>
          <a:p>
            <a:pPr lvl="1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revenues over expenditures beginning in FY 2021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6776" y="120109"/>
            <a:ext cx="3428999" cy="937320"/>
            <a:chOff x="656541" y="1948"/>
            <a:chExt cx="582217" cy="937320"/>
          </a:xfrm>
        </p:grpSpPr>
        <p:sp>
          <p:nvSpPr>
            <p:cNvPr id="9" name="Rounded Rectangle 8"/>
            <p:cNvSpPr/>
            <p:nvPr/>
          </p:nvSpPr>
          <p:spPr>
            <a:xfrm>
              <a:off x="656541" y="1948"/>
              <a:ext cx="582217" cy="937320"/>
            </a:xfrm>
            <a:prstGeom prst="roundRect">
              <a:avLst/>
            </a:prstGeom>
            <a:solidFill>
              <a:schemeClr val="tx2">
                <a:lumMod val="5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684962" y="30369"/>
              <a:ext cx="540858" cy="8804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smtClean="0">
                  <a:latin typeface="Impact" panose="020B0806030902050204" pitchFamily="34" charset="0"/>
                </a:rPr>
                <a:t>Critical Issue 3</a:t>
              </a:r>
              <a:endParaRPr lang="en-US" sz="3600" kern="1200" dirty="0"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36250" y="213841"/>
            <a:ext cx="3369425" cy="749856"/>
            <a:chOff x="1236276" y="2064055"/>
            <a:chExt cx="3369425" cy="749856"/>
          </a:xfrm>
        </p:grpSpPr>
        <p:sp>
          <p:nvSpPr>
            <p:cNvPr id="25" name="Round Same Side Corner Rectangle 24"/>
            <p:cNvSpPr/>
            <p:nvPr/>
          </p:nvSpPr>
          <p:spPr>
            <a:xfrm rot="5400000">
              <a:off x="2546061" y="754270"/>
              <a:ext cx="749856" cy="336942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solidFill>
                <a:schemeClr val="tx2">
                  <a:lumMod val="50000"/>
                  <a:alpha val="9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4"/>
            <p:cNvSpPr/>
            <p:nvPr/>
          </p:nvSpPr>
          <p:spPr>
            <a:xfrm>
              <a:off x="1236277" y="2100660"/>
              <a:ext cx="3332820" cy="67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37160" lvl="1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600" kern="1200" dirty="0" smtClean="0">
                  <a:solidFill>
                    <a:schemeClr val="tx2">
                      <a:lumMod val="50000"/>
                    </a:schemeClr>
                  </a:solidFill>
                </a:rPr>
                <a:t>No Funding Available for Employee Compensation Market Adjustment</a:t>
              </a:r>
              <a:endParaRPr lang="en-US" sz="1600" kern="12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029575" y="6096000"/>
            <a:ext cx="1143000" cy="1524000"/>
            <a:chOff x="8001000" y="5334000"/>
            <a:chExt cx="1143000" cy="1524000"/>
          </a:xfrm>
          <a:noFill/>
        </p:grpSpPr>
        <p:sp>
          <p:nvSpPr>
            <p:cNvPr id="29" name="Pentagon 28"/>
            <p:cNvSpPr/>
            <p:nvPr/>
          </p:nvSpPr>
          <p:spPr>
            <a:xfrm flipH="1">
              <a:off x="8001000" y="5334000"/>
              <a:ext cx="1143000" cy="1524000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493460" y="5464314"/>
              <a:ext cx="621965" cy="70788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11</a:t>
              </a:r>
              <a:endParaRPr lang="en-US" sz="40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505334" y="5334000"/>
              <a:ext cx="589072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PAGE</a:t>
              </a:r>
              <a:endParaRPr lang="en-US" sz="1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3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theme/theme1.xml><?xml version="1.0" encoding="utf-8"?>
<a:theme xmlns:a="http://schemas.openxmlformats.org/drawingml/2006/main" name="Accessible">
  <a:themeElements>
    <a:clrScheme name="Accessible">
      <a:dk1>
        <a:srgbClr val="000000"/>
      </a:dk1>
      <a:lt1>
        <a:srgbClr val="FFFFFF"/>
      </a:lt1>
      <a:dk2>
        <a:srgbClr val="0072B2"/>
      </a:dk2>
      <a:lt2>
        <a:srgbClr val="E69F00"/>
      </a:lt2>
      <a:accent1>
        <a:srgbClr val="0072B2"/>
      </a:accent1>
      <a:accent2>
        <a:srgbClr val="D55E00"/>
      </a:accent2>
      <a:accent3>
        <a:srgbClr val="009E73"/>
      </a:accent3>
      <a:accent4>
        <a:srgbClr val="56B4E9"/>
      </a:accent4>
      <a:accent5>
        <a:srgbClr val="CC79A7"/>
      </a:accent5>
      <a:accent6>
        <a:srgbClr val="E69F00"/>
      </a:accent6>
      <a:hlink>
        <a:srgbClr val="000000"/>
      </a:hlink>
      <a:folHlink>
        <a:srgbClr val="F0E44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</TotalTime>
  <Words>497</Words>
  <Application>Microsoft Office PowerPoint</Application>
  <PresentationFormat>On-screen Show (4:3)</PresentationFormat>
  <Paragraphs>105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Accessible</vt:lpstr>
      <vt:lpstr>FY 2020 Budget PRESENTATION </vt:lpstr>
      <vt:lpstr>PowerPoint Presentation</vt:lpstr>
      <vt:lpstr>PowerPoint Presentation</vt:lpstr>
      <vt:lpstr>Factors Influencing the Budget</vt:lpstr>
      <vt:lpstr>Financial Policy Considerations</vt:lpstr>
      <vt:lpstr>FY 2020 Budget Informs the Five Year Financial Plan</vt:lpstr>
      <vt:lpstr>Critical Issue 1</vt:lpstr>
      <vt:lpstr>Critical Issue 2</vt:lpstr>
      <vt:lpstr>Critical Issue 3</vt:lpstr>
      <vt:lpstr>Critical Issue 4</vt:lpstr>
      <vt:lpstr>Budget Work Session Mon, May 20 – 4 PM Town Hall Conference Room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christy.shi</dc:creator>
  <cp:lastModifiedBy>christy.shi</cp:lastModifiedBy>
  <cp:revision>75</cp:revision>
  <dcterms:created xsi:type="dcterms:W3CDTF">2018-05-08T15:02:22Z</dcterms:created>
  <dcterms:modified xsi:type="dcterms:W3CDTF">2019-05-13T16:42:42Z</dcterms:modified>
</cp:coreProperties>
</file>